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555" r:id="rId2"/>
    <p:sldId id="618" r:id="rId3"/>
    <p:sldId id="523" r:id="rId4"/>
    <p:sldId id="604" r:id="rId5"/>
    <p:sldId id="617" r:id="rId6"/>
    <p:sldId id="524" r:id="rId7"/>
    <p:sldId id="552" r:id="rId8"/>
    <p:sldId id="616" r:id="rId9"/>
    <p:sldId id="547" r:id="rId10"/>
    <p:sldId id="554" r:id="rId11"/>
    <p:sldId id="548" r:id="rId12"/>
    <p:sldId id="558" r:id="rId13"/>
    <p:sldId id="614" r:id="rId14"/>
    <p:sldId id="556" r:id="rId15"/>
    <p:sldId id="603" r:id="rId16"/>
    <p:sldId id="623" r:id="rId17"/>
    <p:sldId id="551" r:id="rId18"/>
    <p:sldId id="580" r:id="rId19"/>
    <p:sldId id="605" r:id="rId20"/>
    <p:sldId id="615" r:id="rId21"/>
    <p:sldId id="582" r:id="rId22"/>
    <p:sldId id="622" r:id="rId23"/>
    <p:sldId id="601" r:id="rId24"/>
    <p:sldId id="527" r:id="rId25"/>
    <p:sldId id="581" r:id="rId26"/>
    <p:sldId id="619" r:id="rId27"/>
    <p:sldId id="587" r:id="rId28"/>
    <p:sldId id="608" r:id="rId29"/>
    <p:sldId id="606" r:id="rId30"/>
    <p:sldId id="620" r:id="rId31"/>
    <p:sldId id="595" r:id="rId32"/>
    <p:sldId id="621" r:id="rId33"/>
    <p:sldId id="579" r:id="rId3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0FF"/>
    <a:srgbClr val="FAA306"/>
    <a:srgbClr val="FF0000"/>
    <a:srgbClr val="333333"/>
    <a:srgbClr val="4D4D4D"/>
    <a:srgbClr val="777777"/>
    <a:srgbClr val="FFFF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60"/>
  </p:normalViewPr>
  <p:slideViewPr>
    <p:cSldViewPr>
      <p:cViewPr varScale="1">
        <p:scale>
          <a:sx n="135" d="100"/>
          <a:sy n="135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-35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CE70A0-963F-402C-8FD4-06BE00D1CE6A}" type="datetimeFigureOut">
              <a:rPr lang="de-DE"/>
              <a:pPr>
                <a:defRPr/>
              </a:pPr>
              <a:t>18.02.2013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8F2FF1E-31E4-4370-B507-4B3163EF9F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473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09228"/>
            <a:ext cx="7772400" cy="1225021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1FF02-4F77-4346-A080-60E6A0AE05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18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3A031-A7D2-4BD4-99CE-2D497A978A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96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6CB5-83E1-4292-9CCD-3305DECA73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81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>
          <a:xfrm>
            <a:off x="0" y="6524625"/>
            <a:ext cx="9144000" cy="0"/>
          </a:xfrm>
          <a:prstGeom prst="line">
            <a:avLst/>
          </a:prstGeom>
          <a:ln>
            <a:solidFill>
              <a:srgbClr val="7EA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 userDrawn="1"/>
        </p:nvCxnSpPr>
        <p:spPr>
          <a:xfrm>
            <a:off x="0" y="568325"/>
            <a:ext cx="9144000" cy="0"/>
          </a:xfrm>
          <a:prstGeom prst="line">
            <a:avLst/>
          </a:prstGeom>
          <a:ln w="25400">
            <a:solidFill>
              <a:srgbClr val="7EA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D:\A-PR\- RPG-Logo-SVG\rpg_logo+text_black_blue_img_L.pn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5088"/>
            <a:ext cx="1020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1752" y="1"/>
            <a:ext cx="7848000" cy="558000"/>
          </a:xfrm>
          <a:noFill/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568800"/>
            <a:ext cx="9144000" cy="4864430"/>
          </a:xfrm>
          <a:ln w="15875"/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211960" y="6521450"/>
            <a:ext cx="4464496" cy="354013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676456" y="6521450"/>
            <a:ext cx="467544" cy="3381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2"/>
          </p:nvPr>
        </p:nvSpPr>
        <p:spPr>
          <a:xfrm>
            <a:off x="1" y="6521450"/>
            <a:ext cx="6660231" cy="3365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59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59A35-5F7A-4B43-B47B-CA758EE8E1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66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A-PR\- RPG-Logo-SVG\rpg_logo+text_black_blue_img_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175"/>
            <a:ext cx="102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926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841276"/>
            <a:ext cx="4038600" cy="42638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41276"/>
            <a:ext cx="4038600" cy="42638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CC406-E115-4DF1-898A-72E4612E7F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63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F299F-FAED-48CE-BDE5-5638B000AB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61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4AC69-020D-417A-BA1A-AAB003F84E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98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D1D9-D10F-4E34-8C9A-58BABF17F6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45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561E4-ED66-4C97-944B-4DE73DA9E4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23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B356-CB05-40ED-B080-1651CE90C1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2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7DD08E-ACF6-4D1A-B2D4-409C735BE0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96" r:id="rId2"/>
    <p:sldLayoutId id="2147483788" r:id="rId3"/>
    <p:sldLayoutId id="2147483797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wmf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U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el 1"/>
          <p:cNvSpPr>
            <a:spLocks noGrp="1"/>
          </p:cNvSpPr>
          <p:nvPr>
            <p:ph type="ctrTitle"/>
          </p:nvPr>
        </p:nvSpPr>
        <p:spPr>
          <a:xfrm>
            <a:off x="1019190" y="0"/>
            <a:ext cx="8124810" cy="155733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400" b="1" dirty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Microwave </a:t>
            </a:r>
            <a:r>
              <a:rPr lang="en-US" sz="4400" b="1" dirty="0" smtClean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Radiometry for </a:t>
            </a:r>
            <a:r>
              <a:rPr lang="en-US" sz="4400" b="1" dirty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</a:t>
            </a:r>
            <a:r>
              <a:rPr lang="en-US" sz="4400" b="1" dirty="0" smtClean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Sensing</a:t>
            </a:r>
            <a:endParaRPr lang="de-DE" sz="4400" b="1" dirty="0" smtClean="0">
              <a:solidFill>
                <a:srgbClr val="FAA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12700" y="5949280"/>
            <a:ext cx="9156700" cy="93253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  <a:defRPr/>
            </a:pPr>
            <a:endParaRPr lang="de-DE" sz="800" b="1" dirty="0" smtClean="0">
              <a:solidFill>
                <a:srgbClr val="D9D9D9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de-DE" sz="2400" b="1" u="sng" dirty="0" smtClean="0">
                <a:solidFill>
                  <a:srgbClr val="FAA306"/>
                </a:solidFill>
              </a:rPr>
              <a:t>Harald Czekala</a:t>
            </a:r>
            <a:r>
              <a:rPr lang="de-DE" sz="2400" b="1" dirty="0" smtClean="0">
                <a:solidFill>
                  <a:srgbClr val="FAA306"/>
                </a:solidFill>
              </a:rPr>
              <a:t>, Thomas Rose, </a:t>
            </a:r>
            <a:r>
              <a:rPr lang="de-DE" sz="2400" b="1" dirty="0">
                <a:solidFill>
                  <a:srgbClr val="FAA306"/>
                </a:solidFill>
              </a:rPr>
              <a:t>G</a:t>
            </a:r>
            <a:r>
              <a:rPr lang="de-DE" sz="2400" b="1" dirty="0" smtClean="0">
                <a:solidFill>
                  <a:srgbClr val="FAA306"/>
                </a:solidFill>
              </a:rPr>
              <a:t>errit </a:t>
            </a:r>
            <a:r>
              <a:rPr lang="de-DE" sz="2400" b="1" dirty="0" err="1" smtClean="0">
                <a:solidFill>
                  <a:srgbClr val="FAA306"/>
                </a:solidFill>
              </a:rPr>
              <a:t>Maschwitz</a:t>
            </a:r>
            <a:endParaRPr lang="de-DE" sz="2400" b="1" dirty="0" smtClean="0">
              <a:solidFill>
                <a:srgbClr val="FAA306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de-DE" sz="2400" dirty="0" smtClean="0">
                <a:solidFill>
                  <a:srgbClr val="D9D9D9"/>
                </a:solidFill>
              </a:rPr>
              <a:t>RPG </a:t>
            </a:r>
            <a:r>
              <a:rPr lang="de-DE" sz="2400" dirty="0">
                <a:solidFill>
                  <a:srgbClr val="D9D9D9"/>
                </a:solidFill>
              </a:rPr>
              <a:t>Radiometer Physics GmbH, </a:t>
            </a:r>
            <a:r>
              <a:rPr lang="de-DE" sz="2400" dirty="0" smtClean="0">
                <a:solidFill>
                  <a:srgbClr val="D9D9D9"/>
                </a:solidFill>
              </a:rPr>
              <a:t>Meckenheim, Germany</a:t>
            </a:r>
          </a:p>
        </p:txBody>
      </p:sp>
      <p:pic>
        <p:nvPicPr>
          <p:cNvPr id="4101" name="Picture 6" descr="D:\A-PR\- RPG-Logo-SVG\rpg_logo_black_blue_img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11686" cy="123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3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Different </a:t>
            </a:r>
            <a:r>
              <a:rPr lang="de-DE" b="1" dirty="0" err="1" smtClean="0"/>
              <a:t>views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MW </a:t>
            </a:r>
            <a:r>
              <a:rPr lang="de-DE" b="1" dirty="0" err="1" smtClean="0"/>
              <a:t>Spectrum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7"/>
          <a:stretch/>
        </p:blipFill>
        <p:spPr bwMode="auto">
          <a:xfrm>
            <a:off x="2" y="604616"/>
            <a:ext cx="4509476" cy="199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8"/>
          <a:stretch/>
        </p:blipFill>
        <p:spPr bwMode="auto">
          <a:xfrm>
            <a:off x="4624114" y="593554"/>
            <a:ext cx="4401973" cy="200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t="4436" r="661" b="24455"/>
          <a:stretch/>
        </p:blipFill>
        <p:spPr bwMode="auto">
          <a:xfrm>
            <a:off x="1023124" y="2950592"/>
            <a:ext cx="7104012" cy="350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5536" y="2517512"/>
            <a:ext cx="396684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Optical </a:t>
            </a:r>
            <a:r>
              <a:rPr lang="de-DE" dirty="0" err="1" smtClean="0"/>
              <a:t>thickness</a:t>
            </a:r>
            <a:r>
              <a:rPr lang="de-DE" dirty="0" smtClean="0"/>
              <a:t> (0 … 100,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610714" y="5723964"/>
            <a:ext cx="392883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Brightness Temperature TB (2.7 … 300)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932040" y="2517512"/>
            <a:ext cx="396044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Transmission (0 … 1)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 rot="-5400000">
            <a:off x="5597901" y="1483435"/>
            <a:ext cx="1432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Window</a:t>
            </a:r>
            <a:r>
              <a:rPr lang="de-DE" sz="2000" dirty="0" smtClean="0"/>
              <a:t>  90</a:t>
            </a:r>
            <a:endParaRPr lang="en-US" sz="2000" dirty="0"/>
          </a:p>
        </p:txBody>
      </p:sp>
      <p:sp>
        <p:nvSpPr>
          <p:cNvPr id="13" name="Textfeld 12"/>
          <p:cNvSpPr txBox="1"/>
          <p:nvPr/>
        </p:nvSpPr>
        <p:spPr>
          <a:xfrm rot="-5400000">
            <a:off x="172283" y="1347600"/>
            <a:ext cx="147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</a:rPr>
              <a:t>H2O  22.235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-5400000">
            <a:off x="4725573" y="1386453"/>
            <a:ext cx="1626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Window</a:t>
            </a:r>
            <a:r>
              <a:rPr lang="de-DE" sz="2000" dirty="0" smtClean="0"/>
              <a:t>  36.5</a:t>
            </a:r>
            <a:endParaRPr lang="en-US" sz="2000" dirty="0"/>
          </a:p>
        </p:txBody>
      </p:sp>
      <p:sp>
        <p:nvSpPr>
          <p:cNvPr id="15" name="Textfeld 14"/>
          <p:cNvSpPr txBox="1"/>
          <p:nvPr/>
        </p:nvSpPr>
        <p:spPr>
          <a:xfrm rot="-5400000">
            <a:off x="6413208" y="1418356"/>
            <a:ext cx="1562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Window</a:t>
            </a:r>
            <a:r>
              <a:rPr lang="de-DE" sz="2000" dirty="0" smtClean="0"/>
              <a:t>  150</a:t>
            </a:r>
            <a:endParaRPr lang="en-US" sz="2000" dirty="0"/>
          </a:p>
        </p:txBody>
      </p:sp>
      <p:sp>
        <p:nvSpPr>
          <p:cNvPr id="16" name="Textfeld 15"/>
          <p:cNvSpPr txBox="1"/>
          <p:nvPr/>
        </p:nvSpPr>
        <p:spPr>
          <a:xfrm rot="-5400000">
            <a:off x="2773383" y="1340077"/>
            <a:ext cx="147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</a:rPr>
              <a:t>H2O  183.31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 rot="-5400000">
            <a:off x="1696824" y="1367562"/>
            <a:ext cx="1461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</a:rPr>
              <a:t>Oxygen  118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 rot="-5400000">
            <a:off x="793703" y="1418356"/>
            <a:ext cx="1331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</a:rPr>
              <a:t>Oxygen  60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 rot="-5400000">
            <a:off x="7637953" y="1402901"/>
            <a:ext cx="1562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Window</a:t>
            </a:r>
            <a:r>
              <a:rPr lang="de-DE" sz="2000" dirty="0" smtClean="0"/>
              <a:t>  225</a:t>
            </a:r>
            <a:endParaRPr lang="en-US" sz="2000" dirty="0"/>
          </a:p>
        </p:txBody>
      </p:sp>
      <p:sp>
        <p:nvSpPr>
          <p:cNvPr id="20" name="Textfeld 19"/>
          <p:cNvSpPr txBox="1"/>
          <p:nvPr/>
        </p:nvSpPr>
        <p:spPr>
          <a:xfrm rot="-5400000">
            <a:off x="4325463" y="1386296"/>
            <a:ext cx="1626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Window</a:t>
            </a:r>
            <a:r>
              <a:rPr lang="de-DE" sz="2000" dirty="0" smtClean="0"/>
              <a:t>  18.7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91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b="1" dirty="0" smtClean="0"/>
              <a:t>Source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/>
              <a:t>I</a:t>
            </a:r>
            <a:r>
              <a:rPr lang="de-DE" b="1" dirty="0" smtClean="0"/>
              <a:t>nformation: Basic </a:t>
            </a:r>
            <a:r>
              <a:rPr lang="de-DE" b="1" dirty="0" err="1" smtClean="0"/>
              <a:t>Concepts</a:t>
            </a:r>
            <a:r>
              <a:rPr lang="de-DE" b="1" dirty="0" smtClean="0"/>
              <a:t> (I)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107503" y="2132856"/>
            <a:ext cx="9034333" cy="2158232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u="sng" dirty="0" smtClean="0">
                <a:solidFill>
                  <a:srgbClr val="7EA0FF"/>
                </a:solidFill>
              </a:rPr>
              <a:t>T-Profile:</a:t>
            </a:r>
          </a:p>
          <a:p>
            <a:r>
              <a:rPr lang="de-DE" sz="2000" dirty="0" err="1" smtClean="0"/>
              <a:t>Frequency</a:t>
            </a:r>
            <a:r>
              <a:rPr lang="de-DE" sz="2000" dirty="0" smtClean="0"/>
              <a:t> </a:t>
            </a:r>
            <a:r>
              <a:rPr lang="de-DE" sz="2000" dirty="0" err="1" smtClean="0"/>
              <a:t>dependent</a:t>
            </a:r>
            <a:r>
              <a:rPr lang="de-DE" sz="2000" dirty="0" smtClean="0"/>
              <a:t> </a:t>
            </a:r>
            <a:r>
              <a:rPr lang="de-DE" sz="2000" dirty="0" err="1" smtClean="0"/>
              <a:t>absorption</a:t>
            </a:r>
            <a:r>
              <a:rPr lang="de-DE" sz="2000" dirty="0" smtClean="0"/>
              <a:t> </a:t>
            </a:r>
            <a:r>
              <a:rPr lang="de-DE" sz="2000" dirty="0" err="1" smtClean="0"/>
              <a:t>depth</a:t>
            </a:r>
            <a:endParaRPr lang="de-DE" sz="2000" dirty="0" smtClean="0"/>
          </a:p>
          <a:p>
            <a:r>
              <a:rPr lang="de-DE" sz="2000" dirty="0" err="1" smtClean="0"/>
              <a:t>Contributions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upper</a:t>
            </a:r>
            <a:r>
              <a:rPr lang="de-DE" sz="2000" dirty="0" smtClean="0"/>
              <a:t> </a:t>
            </a:r>
            <a:r>
              <a:rPr lang="de-DE" sz="2000" dirty="0" err="1" smtClean="0"/>
              <a:t>atmosphere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total </a:t>
            </a:r>
            <a:r>
              <a:rPr lang="de-DE" sz="2000" dirty="0" err="1" smtClean="0"/>
              <a:t>received</a:t>
            </a:r>
            <a:r>
              <a:rPr lang="de-DE" sz="2000" dirty="0" smtClean="0"/>
              <a:t> </a:t>
            </a:r>
            <a:r>
              <a:rPr lang="de-DE" sz="2000" dirty="0" err="1" smtClean="0"/>
              <a:t>signal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stronger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low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absorption</a:t>
            </a:r>
            <a:r>
              <a:rPr lang="de-DE" sz="2000" dirty="0" smtClean="0"/>
              <a:t> (</a:t>
            </a:r>
            <a:r>
              <a:rPr lang="de-DE" sz="2000" dirty="0" err="1" smtClean="0"/>
              <a:t>absorption</a:t>
            </a:r>
            <a:r>
              <a:rPr lang="de-DE" sz="2000" dirty="0" smtClean="0"/>
              <a:t> on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way</a:t>
            </a:r>
            <a:r>
              <a:rPr lang="de-DE" sz="2000" dirty="0" smtClean="0"/>
              <a:t> down)</a:t>
            </a:r>
          </a:p>
          <a:p>
            <a:r>
              <a:rPr lang="de-DE" sz="2000" dirty="0" err="1" smtClean="0"/>
              <a:t>Concept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weighting</a:t>
            </a:r>
            <a:r>
              <a:rPr lang="de-DE" sz="2000" dirty="0" smtClean="0"/>
              <a:t> </a:t>
            </a:r>
            <a:r>
              <a:rPr lang="de-DE" sz="2000" dirty="0" err="1" smtClean="0"/>
              <a:t>functions</a:t>
            </a:r>
            <a:r>
              <a:rPr lang="de-DE" sz="2000" dirty="0" smtClean="0"/>
              <a:t>… </a:t>
            </a:r>
          </a:p>
          <a:p>
            <a:endParaRPr lang="en-US" sz="2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t="5321" r="2638" b="2229"/>
          <a:stretch/>
        </p:blipFill>
        <p:spPr bwMode="auto">
          <a:xfrm>
            <a:off x="4895557" y="2060848"/>
            <a:ext cx="4248443" cy="358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2" y="568800"/>
            <a:ext cx="9036497" cy="1492048"/>
          </a:xfrm>
        </p:spPr>
        <p:txBody>
          <a:bodyPr/>
          <a:lstStyle/>
          <a:p>
            <a:pPr marL="0" indent="0">
              <a:buNone/>
            </a:pPr>
            <a:r>
              <a:rPr lang="de-DE" sz="2000" b="1" u="sng" dirty="0" smtClean="0">
                <a:solidFill>
                  <a:srgbClr val="7EA0FF"/>
                </a:solidFill>
              </a:rPr>
              <a:t>LWP/IWV:</a:t>
            </a:r>
          </a:p>
          <a:p>
            <a:r>
              <a:rPr lang="de-DE" sz="2000" dirty="0" err="1" smtClean="0"/>
              <a:t>Compare</a:t>
            </a:r>
            <a:r>
              <a:rPr lang="de-DE" sz="2000" dirty="0" smtClean="0"/>
              <a:t> a </a:t>
            </a:r>
            <a:r>
              <a:rPr lang="de-DE" sz="2000" dirty="0" err="1" smtClean="0"/>
              <a:t>channel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H2O </a:t>
            </a:r>
            <a:r>
              <a:rPr lang="de-DE" sz="2000" dirty="0" err="1" smtClean="0"/>
              <a:t>line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a </a:t>
            </a:r>
            <a:r>
              <a:rPr lang="de-DE" sz="2000" dirty="0" err="1" smtClean="0"/>
              <a:t>window</a:t>
            </a:r>
            <a:r>
              <a:rPr lang="de-DE" sz="2000" dirty="0" smtClean="0"/>
              <a:t> </a:t>
            </a:r>
            <a:r>
              <a:rPr lang="de-DE" sz="2000" dirty="0" err="1" smtClean="0"/>
              <a:t>channel</a:t>
            </a:r>
            <a:endParaRPr lang="de-DE" sz="2000" dirty="0" smtClean="0"/>
          </a:p>
          <a:p>
            <a:r>
              <a:rPr lang="de-DE" sz="2000" dirty="0" err="1" smtClean="0"/>
              <a:t>Increase</a:t>
            </a:r>
            <a:r>
              <a:rPr lang="de-DE" sz="2000" dirty="0" smtClean="0"/>
              <a:t> in H20 </a:t>
            </a:r>
            <a:r>
              <a:rPr lang="de-DE" sz="2000" dirty="0" err="1" smtClean="0"/>
              <a:t>increases</a:t>
            </a:r>
            <a:r>
              <a:rPr lang="de-DE" sz="2000" dirty="0" smtClean="0"/>
              <a:t> TB in </a:t>
            </a:r>
            <a:r>
              <a:rPr lang="de-DE" sz="2000" dirty="0" err="1" smtClean="0"/>
              <a:t>line</a:t>
            </a:r>
            <a:r>
              <a:rPr lang="de-DE" sz="2000" dirty="0" smtClean="0"/>
              <a:t>, not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window</a:t>
            </a:r>
            <a:endParaRPr lang="de-DE" sz="2000" dirty="0" smtClean="0"/>
          </a:p>
          <a:p>
            <a:r>
              <a:rPr lang="de-DE" sz="2000" dirty="0" err="1" smtClean="0"/>
              <a:t>Increase</a:t>
            </a:r>
            <a:r>
              <a:rPr lang="de-DE" sz="2000" dirty="0" smtClean="0"/>
              <a:t> in LWP </a:t>
            </a:r>
            <a:r>
              <a:rPr lang="de-DE" sz="2000" dirty="0" err="1" smtClean="0"/>
              <a:t>adds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both</a:t>
            </a:r>
            <a:r>
              <a:rPr lang="de-DE" sz="2000" dirty="0" smtClean="0"/>
              <a:t> </a:t>
            </a:r>
            <a:r>
              <a:rPr lang="de-DE" sz="2000" dirty="0" err="1" smtClean="0"/>
              <a:t>channels</a:t>
            </a:r>
            <a:r>
              <a:rPr lang="de-DE" sz="2000" dirty="0" smtClean="0"/>
              <a:t>, (</a:t>
            </a:r>
            <a:r>
              <a:rPr lang="de-DE" sz="2000" dirty="0" err="1" smtClean="0"/>
              <a:t>most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window</a:t>
            </a:r>
            <a:r>
              <a:rPr lang="de-DE" sz="2000" dirty="0" smtClean="0"/>
              <a:t>)</a:t>
            </a:r>
            <a:endParaRPr lang="en-US" sz="2000" dirty="0"/>
          </a:p>
        </p:txBody>
      </p:sp>
      <p:grpSp>
        <p:nvGrpSpPr>
          <p:cNvPr id="30" name="Gruppieren 29"/>
          <p:cNvGrpSpPr>
            <a:grpSpLocks noChangeAspect="1"/>
          </p:cNvGrpSpPr>
          <p:nvPr/>
        </p:nvGrpSpPr>
        <p:grpSpPr>
          <a:xfrm>
            <a:off x="107504" y="4142046"/>
            <a:ext cx="4680520" cy="2312362"/>
            <a:chOff x="365760" y="5641146"/>
            <a:chExt cx="5310554" cy="262362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" t="2883" r="2892" b="4551"/>
            <a:stretch/>
          </p:blipFill>
          <p:spPr bwMode="auto">
            <a:xfrm>
              <a:off x="365760" y="5641146"/>
              <a:ext cx="5310554" cy="2623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883603" y="6616700"/>
              <a:ext cx="14288" cy="102235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>
              <a:off x="883603" y="5824538"/>
              <a:ext cx="0" cy="820738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898208" y="7639050"/>
              <a:ext cx="0" cy="2733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>
              <a:off x="681991" y="7653655"/>
              <a:ext cx="21621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>
              <a:off x="681991" y="6616700"/>
              <a:ext cx="216218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681991" y="5810250"/>
              <a:ext cx="216218" cy="0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92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b="1" dirty="0" smtClean="0"/>
              <a:t>Source </a:t>
            </a:r>
            <a:r>
              <a:rPr lang="de-DE" b="1" dirty="0" err="1" smtClean="0"/>
              <a:t>of</a:t>
            </a:r>
            <a:r>
              <a:rPr lang="de-DE" b="1" dirty="0" smtClean="0"/>
              <a:t> Information: Basic </a:t>
            </a:r>
            <a:r>
              <a:rPr lang="de-DE" b="1" dirty="0" err="1" smtClean="0"/>
              <a:t>Concepts</a:t>
            </a:r>
            <a:r>
              <a:rPr lang="de-DE" b="1" dirty="0" smtClean="0"/>
              <a:t> (II)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2" y="568800"/>
            <a:ext cx="9036497" cy="1492048"/>
          </a:xfrm>
        </p:spPr>
        <p:txBody>
          <a:bodyPr/>
          <a:lstStyle/>
          <a:p>
            <a:pPr marL="0" indent="0">
              <a:buNone/>
            </a:pPr>
            <a:r>
              <a:rPr lang="de-DE" sz="2000" b="1" u="sng" dirty="0" err="1" smtClean="0">
                <a:solidFill>
                  <a:srgbClr val="7EA0FF"/>
                </a:solidFill>
              </a:rPr>
              <a:t>Boundary</a:t>
            </a:r>
            <a:r>
              <a:rPr lang="de-DE" sz="2000" b="1" u="sng" dirty="0" smtClean="0">
                <a:solidFill>
                  <a:srgbClr val="7EA0FF"/>
                </a:solidFill>
              </a:rPr>
              <a:t> Layer T-Profile:</a:t>
            </a:r>
          </a:p>
          <a:p>
            <a:pPr defTabSz="847725"/>
            <a:r>
              <a:rPr lang="en-US" sz="2000" dirty="0"/>
              <a:t>Absorption length decreases for frequencies  at line center (60 GHz)</a:t>
            </a:r>
          </a:p>
          <a:p>
            <a:pPr defTabSz="847725"/>
            <a:r>
              <a:rPr lang="en-US" sz="2000" dirty="0"/>
              <a:t>Limited (approx. 600 m) emission depth @ 58 GHz </a:t>
            </a:r>
          </a:p>
          <a:p>
            <a:pPr defTabSz="847725"/>
            <a:r>
              <a:rPr lang="en-US" sz="2000" dirty="0"/>
              <a:t>Weighting functions shifted towards surface by elevation scans</a:t>
            </a:r>
          </a:p>
        </p:txBody>
      </p:sp>
      <p:pic>
        <p:nvPicPr>
          <p:cNvPr id="19" name="Picture 3" descr="C:\Users\Czekala.RPG\Desktop\Aktuell\ISTP-------------\Talk\HATPRO-plots\58.0\L5_data_XX_90000000_Synthetic_v1_profile_TB_F058.0_Seite_1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29468" r="3095" b="4070"/>
          <a:stretch/>
        </p:blipFill>
        <p:spPr bwMode="auto">
          <a:xfrm>
            <a:off x="179512" y="2348880"/>
            <a:ext cx="8288176" cy="417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Gerade Verbindung mit Pfeil 20"/>
          <p:cNvCxnSpPr/>
          <p:nvPr/>
        </p:nvCxnSpPr>
        <p:spPr>
          <a:xfrm>
            <a:off x="3823488" y="2762424"/>
            <a:ext cx="0" cy="792000"/>
          </a:xfrm>
          <a:prstGeom prst="straightConnector1">
            <a:avLst/>
          </a:prstGeom>
          <a:ln w="3175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2347008" y="2866370"/>
            <a:ext cx="14401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2.5 K </a:t>
            </a:r>
            <a:r>
              <a:rPr lang="de-DE" sz="2000" b="1" dirty="0" err="1" smtClean="0"/>
              <a:t>signal</a:t>
            </a:r>
            <a:endParaRPr lang="en-US" sz="2000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1410904" y="5256823"/>
            <a:ext cx="216024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1.0 K </a:t>
            </a:r>
            <a:r>
              <a:rPr lang="de-DE" sz="2000" b="1" dirty="0" err="1"/>
              <a:t>s</a:t>
            </a:r>
            <a:r>
              <a:rPr lang="de-DE" sz="2000" b="1" dirty="0" err="1" smtClean="0"/>
              <a:t>ignal</a:t>
            </a:r>
            <a:endParaRPr lang="en-US" sz="2000" b="1" dirty="0"/>
          </a:p>
        </p:txBody>
      </p:sp>
      <p:pic>
        <p:nvPicPr>
          <p:cNvPr id="18" name="Picture 5" descr="bound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47626"/>
            <a:ext cx="3169914" cy="183759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Gerade Verbindung mit Pfeil 31"/>
          <p:cNvCxnSpPr/>
          <p:nvPr/>
        </p:nvCxnSpPr>
        <p:spPr>
          <a:xfrm>
            <a:off x="1458648" y="4862325"/>
            <a:ext cx="0" cy="360000"/>
          </a:xfrm>
          <a:prstGeom prst="straightConnector1">
            <a:avLst/>
          </a:prstGeom>
          <a:ln w="31750">
            <a:solidFill>
              <a:schemeClr val="tx2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4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76000"/>
            <a:ext cx="9144000" cy="5945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  <a:lumOff val="24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  <a:defRPr/>
            </a:pPr>
            <a:endParaRPr lang="de-DE" sz="800" dirty="0" smtClean="0"/>
          </a:p>
          <a:p>
            <a:pPr marL="0" indent="0">
              <a:buNone/>
            </a:pPr>
            <a:r>
              <a:rPr lang="de-DE" u="sng" dirty="0" err="1" smtClean="0"/>
              <a:t>Done</a:t>
            </a:r>
            <a:r>
              <a:rPr lang="de-DE" u="sng" dirty="0" smtClean="0"/>
              <a:t> so </a:t>
            </a:r>
            <a:r>
              <a:rPr lang="de-DE" u="sng" dirty="0" err="1" smtClean="0"/>
              <a:t>far</a:t>
            </a:r>
            <a:r>
              <a:rPr lang="de-DE" u="sng" dirty="0" smtClean="0"/>
              <a:t>:</a:t>
            </a:r>
            <a:endParaRPr lang="de-DE" u="sng" dirty="0"/>
          </a:p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, and </a:t>
            </a:r>
          </a:p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an </a:t>
            </a:r>
            <a:r>
              <a:rPr lang="de-DE" dirty="0" err="1"/>
              <a:t>imprint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microwave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…</a:t>
            </a:r>
          </a:p>
          <a:p>
            <a:endParaRPr lang="de-DE" sz="1200" dirty="0"/>
          </a:p>
          <a:p>
            <a:pPr marL="0" indent="0">
              <a:buNone/>
            </a:pPr>
            <a:r>
              <a:rPr lang="de-DE" u="sng" dirty="0" err="1" smtClean="0"/>
              <a:t>Remaining</a:t>
            </a:r>
            <a:r>
              <a:rPr lang="de-DE" u="sng" dirty="0" smtClean="0"/>
              <a:t>: </a:t>
            </a:r>
            <a:endParaRPr lang="de-DE" u="sng" dirty="0"/>
          </a:p>
          <a:p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microwave</a:t>
            </a:r>
            <a:r>
              <a:rPr lang="de-DE" dirty="0"/>
              <a:t> </a:t>
            </a:r>
            <a:r>
              <a:rPr lang="de-DE" dirty="0" err="1"/>
              <a:t>radiation</a:t>
            </a:r>
            <a:endParaRPr lang="de-DE" dirty="0"/>
          </a:p>
          <a:p>
            <a:r>
              <a:rPr lang="de-DE" dirty="0"/>
              <a:t>Transform </a:t>
            </a:r>
            <a:r>
              <a:rPr lang="de-DE" dirty="0" err="1"/>
              <a:t>microwave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 smtClean="0"/>
              <a:t>atmospheric</a:t>
            </a:r>
            <a:r>
              <a:rPr lang="de-DE" dirty="0" smtClean="0"/>
              <a:t> </a:t>
            </a:r>
            <a:r>
              <a:rPr lang="de-DE" dirty="0" err="1"/>
              <a:t>data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algn="ctr" eaLnBrk="1" hangingPunct="1">
              <a:buFontTx/>
              <a:buNone/>
              <a:defRPr/>
            </a:pPr>
            <a:r>
              <a:rPr lang="de-DE" b="1" dirty="0" smtClean="0"/>
              <a:t>4. Radiometers</a:t>
            </a:r>
            <a:r>
              <a:rPr lang="de-DE" b="1" dirty="0"/>
              <a:t>: Hardware</a:t>
            </a:r>
          </a:p>
          <a:p>
            <a:pPr algn="ctr" eaLnBrk="1" hangingPunct="1">
              <a:buFontTx/>
              <a:buNone/>
              <a:defRPr/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28257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t="26951" r="4652" b="26533"/>
          <a:stretch/>
        </p:blipFill>
        <p:spPr bwMode="auto">
          <a:xfrm>
            <a:off x="5148064" y="1052737"/>
            <a:ext cx="3965542" cy="14561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Radiometer Technology (I): Layout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8" name="Picture 3" descr="DDFB_NewDesign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18852" r="1338" b="16519"/>
          <a:stretch/>
        </p:blipFill>
        <p:spPr bwMode="auto">
          <a:xfrm>
            <a:off x="275008" y="2975408"/>
            <a:ext cx="8761488" cy="35126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333333"/>
            </a:solidFill>
          </a:ln>
        </p:spPr>
      </p:pic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0" y="592683"/>
            <a:ext cx="7668344" cy="2548285"/>
          </a:xfrm>
        </p:spPr>
        <p:txBody>
          <a:bodyPr/>
          <a:lstStyle/>
          <a:p>
            <a:r>
              <a:rPr lang="de-DE" sz="2000" dirty="0" smtClean="0"/>
              <a:t>Select </a:t>
            </a:r>
            <a:r>
              <a:rPr lang="de-DE" sz="2000" b="1" dirty="0" err="1" smtClean="0"/>
              <a:t>frequencies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variables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interest</a:t>
            </a:r>
            <a:r>
              <a:rPr lang="de-DE" sz="2000" dirty="0" smtClean="0"/>
              <a:t> (+ NE∆T, </a:t>
            </a:r>
            <a:r>
              <a:rPr lang="de-DE" sz="2000" dirty="0" err="1" smtClean="0"/>
              <a:t>bandwidth</a:t>
            </a:r>
            <a:r>
              <a:rPr lang="de-DE" sz="2000" dirty="0" smtClean="0"/>
              <a:t>, …)</a:t>
            </a:r>
          </a:p>
          <a:p>
            <a:r>
              <a:rPr lang="de-DE" sz="2000" dirty="0" smtClean="0"/>
              <a:t>Select a </a:t>
            </a:r>
            <a:r>
              <a:rPr lang="de-DE" sz="2000" dirty="0" err="1" smtClean="0"/>
              <a:t>receiver</a:t>
            </a:r>
            <a:r>
              <a:rPr lang="de-DE" sz="2000" dirty="0" smtClean="0"/>
              <a:t> </a:t>
            </a:r>
            <a:r>
              <a:rPr lang="de-DE" sz="2000" dirty="0" err="1" smtClean="0"/>
              <a:t>technology</a:t>
            </a:r>
            <a:endParaRPr lang="de-DE" sz="2000" dirty="0" smtClean="0"/>
          </a:p>
          <a:p>
            <a:pPr lvl="1"/>
            <a:r>
              <a:rPr lang="de-DE" sz="1400" dirty="0" err="1" smtClean="0"/>
              <a:t>Direct-Detection</a:t>
            </a:r>
            <a:r>
              <a:rPr lang="de-DE" sz="1400" dirty="0" smtClean="0"/>
              <a:t> Filterbank: </a:t>
            </a:r>
            <a:r>
              <a:rPr lang="de-DE" sz="1400" dirty="0" err="1" smtClean="0"/>
              <a:t>Amplify</a:t>
            </a:r>
            <a:r>
              <a:rPr lang="de-DE" sz="1400" dirty="0" smtClean="0"/>
              <a:t>, </a:t>
            </a:r>
            <a:r>
              <a:rPr lang="de-DE" sz="1400" dirty="0" err="1" smtClean="0"/>
              <a:t>split</a:t>
            </a:r>
            <a:r>
              <a:rPr lang="de-DE" sz="1400" dirty="0" smtClean="0"/>
              <a:t>, </a:t>
            </a:r>
            <a:r>
              <a:rPr lang="de-DE" sz="1400" dirty="0" err="1" smtClean="0"/>
              <a:t>filter</a:t>
            </a:r>
            <a:r>
              <a:rPr lang="de-DE" sz="1400" dirty="0" smtClean="0"/>
              <a:t>, </a:t>
            </a:r>
            <a:r>
              <a:rPr lang="de-DE" sz="1400" dirty="0" err="1" smtClean="0"/>
              <a:t>detect</a:t>
            </a:r>
            <a:endParaRPr lang="de-DE" sz="1400" dirty="0" smtClean="0"/>
          </a:p>
          <a:p>
            <a:pPr lvl="1"/>
            <a:r>
              <a:rPr lang="de-DE" sz="1400" dirty="0" err="1" smtClean="0"/>
              <a:t>Heterodyene</a:t>
            </a:r>
            <a:r>
              <a:rPr lang="de-DE" sz="1400" dirty="0" smtClean="0"/>
              <a:t>: down-</a:t>
            </a:r>
            <a:r>
              <a:rPr lang="de-DE" sz="1400" dirty="0" err="1" smtClean="0"/>
              <a:t>conversion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IF,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process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IF, </a:t>
            </a:r>
            <a:r>
              <a:rPr lang="de-DE" sz="1400" dirty="0" err="1" smtClean="0"/>
              <a:t>or</a:t>
            </a:r>
            <a:r>
              <a:rPr lang="de-DE" sz="1400" dirty="0" smtClean="0"/>
              <a:t> </a:t>
            </a:r>
            <a:br>
              <a:rPr lang="de-DE" sz="1400" dirty="0" smtClean="0"/>
            </a:br>
            <a:r>
              <a:rPr lang="de-DE" sz="1400" dirty="0" err="1" smtClean="0"/>
              <a:t>sequentially</a:t>
            </a:r>
            <a:r>
              <a:rPr lang="de-DE" sz="1400" dirty="0" smtClean="0"/>
              <a:t> </a:t>
            </a:r>
            <a:r>
              <a:rPr lang="de-DE" sz="1400" dirty="0" err="1" smtClean="0"/>
              <a:t>scan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LO </a:t>
            </a:r>
            <a:r>
              <a:rPr lang="de-DE" sz="1400" dirty="0" err="1" smtClean="0"/>
              <a:t>over</a:t>
            </a:r>
            <a:r>
              <a:rPr lang="de-DE" sz="1400" dirty="0" smtClean="0"/>
              <a:t> </a:t>
            </a:r>
            <a:r>
              <a:rPr lang="de-DE" sz="1400" dirty="0" err="1" smtClean="0"/>
              <a:t>scpterum</a:t>
            </a:r>
            <a:r>
              <a:rPr lang="de-DE" sz="1400" dirty="0" smtClean="0"/>
              <a:t> (</a:t>
            </a:r>
            <a:r>
              <a:rPr lang="de-DE" sz="1400" dirty="0" err="1" smtClean="0"/>
              <a:t>slow</a:t>
            </a:r>
            <a:r>
              <a:rPr lang="de-DE" sz="1400" dirty="0" smtClean="0"/>
              <a:t>, RFI </a:t>
            </a:r>
            <a:r>
              <a:rPr lang="de-DE" sz="1400" dirty="0" err="1" smtClean="0"/>
              <a:t>problems</a:t>
            </a:r>
            <a:r>
              <a:rPr lang="de-DE" sz="1400" dirty="0" smtClean="0"/>
              <a:t>)</a:t>
            </a:r>
            <a:endParaRPr lang="de-DE" sz="1400" dirty="0"/>
          </a:p>
          <a:p>
            <a:r>
              <a:rPr lang="de-DE" sz="2000" dirty="0" smtClean="0"/>
              <a:t>Select </a:t>
            </a:r>
            <a:r>
              <a:rPr lang="de-DE" sz="2000" dirty="0" err="1" smtClean="0"/>
              <a:t>calibration</a:t>
            </a:r>
            <a:r>
              <a:rPr lang="de-DE" sz="2000" dirty="0" smtClean="0"/>
              <a:t> </a:t>
            </a:r>
            <a:r>
              <a:rPr lang="de-DE" sz="2000" dirty="0" err="1" smtClean="0"/>
              <a:t>mechanisms</a:t>
            </a:r>
            <a:endParaRPr lang="de-DE" sz="2000" dirty="0" smtClean="0"/>
          </a:p>
          <a:p>
            <a:r>
              <a:rPr lang="de-DE" sz="2000" dirty="0" smtClean="0"/>
              <a:t>Engineer a robust </a:t>
            </a:r>
            <a:r>
              <a:rPr lang="de-DE" sz="2000" dirty="0" err="1" smtClean="0"/>
              <a:t>infrastructure</a:t>
            </a:r>
            <a:r>
              <a:rPr lang="de-DE" sz="2000" dirty="0" smtClean="0"/>
              <a:t> </a:t>
            </a:r>
            <a:r>
              <a:rPr lang="de-DE" sz="2000" dirty="0" err="1" smtClean="0"/>
              <a:t>around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RF</a:t>
            </a:r>
          </a:p>
          <a:p>
            <a:endParaRPr lang="de-DE" sz="800" dirty="0" smtClean="0"/>
          </a:p>
          <a:p>
            <a:endParaRPr lang="de-DE" sz="800" dirty="0"/>
          </a:p>
          <a:p>
            <a:endParaRPr lang="de-DE" sz="2000" dirty="0" smtClean="0"/>
          </a:p>
          <a:p>
            <a:endParaRPr lang="de-DE" sz="2000" dirty="0" smtClean="0"/>
          </a:p>
        </p:txBody>
      </p:sp>
      <p:pic>
        <p:nvPicPr>
          <p:cNvPr id="13" name="Picture 5" descr="Filterbank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97151"/>
            <a:ext cx="2144781" cy="195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1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Hardware </a:t>
            </a:r>
            <a:r>
              <a:rPr lang="de-DE" b="1" dirty="0" err="1" smtClean="0"/>
              <a:t>Example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7" name="Picture 11" descr="v-band-r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4227" r="24712"/>
          <a:stretch>
            <a:fillRect/>
          </a:stretch>
        </p:blipFill>
        <p:spPr bwMode="auto">
          <a:xfrm>
            <a:off x="4225925" y="692150"/>
            <a:ext cx="4810125" cy="56896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1041" y="5085605"/>
            <a:ext cx="4007048" cy="129614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sz="2400" dirty="0" smtClean="0"/>
              <a:t>HATPRO </a:t>
            </a:r>
            <a:r>
              <a:rPr lang="de-DE" sz="2400" dirty="0" err="1" smtClean="0"/>
              <a:t>Direct</a:t>
            </a:r>
            <a:r>
              <a:rPr lang="de-DE" sz="2400" dirty="0" smtClean="0"/>
              <a:t> </a:t>
            </a:r>
            <a:r>
              <a:rPr lang="de-DE" sz="2400" dirty="0" err="1" smtClean="0"/>
              <a:t>Detection</a:t>
            </a:r>
            <a:r>
              <a:rPr lang="de-DE" sz="2400" dirty="0" smtClean="0"/>
              <a:t> Filterbank Profiler</a:t>
            </a:r>
            <a:br>
              <a:rPr lang="de-DE" sz="2400" dirty="0" smtClean="0"/>
            </a:br>
            <a:r>
              <a:rPr lang="de-DE" sz="2400" dirty="0" smtClean="0"/>
              <a:t>(parallel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aquisition</a:t>
            </a:r>
            <a:r>
              <a:rPr lang="de-DE" sz="2400" dirty="0" smtClean="0"/>
              <a:t> 14 </a:t>
            </a:r>
            <a:r>
              <a:rPr lang="de-DE" sz="2400" dirty="0" err="1" smtClean="0"/>
              <a:t>ch</a:t>
            </a:r>
            <a:r>
              <a:rPr lang="de-DE" sz="2400" dirty="0" smtClean="0"/>
              <a:t>.)</a:t>
            </a:r>
            <a:endParaRPr lang="en-US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7460456" y="5013176"/>
            <a:ext cx="1504032" cy="129614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sz="2400" dirty="0" smtClean="0"/>
              <a:t>7-channel </a:t>
            </a:r>
          </a:p>
          <a:p>
            <a:r>
              <a:rPr lang="de-DE" sz="2400" dirty="0" smtClean="0"/>
              <a:t>V-Band</a:t>
            </a:r>
          </a:p>
          <a:p>
            <a:r>
              <a:rPr lang="de-DE" sz="2400" dirty="0" smtClean="0"/>
              <a:t>Receiver</a:t>
            </a:r>
            <a:endParaRPr lang="en-US" sz="2400" dirty="0"/>
          </a:p>
        </p:txBody>
      </p:sp>
      <p:pic>
        <p:nvPicPr>
          <p:cNvPr id="11" name="Picture 10" descr="HATPRO_op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17598" r="9688"/>
          <a:stretch>
            <a:fillRect/>
          </a:stretch>
        </p:blipFill>
        <p:spPr bwMode="auto">
          <a:xfrm>
            <a:off x="101042" y="692150"/>
            <a:ext cx="4007048" cy="2546478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ilterbank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16408"/>
            <a:ext cx="2632433" cy="239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62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1301750" y="0"/>
            <a:ext cx="7848600" cy="548680"/>
          </a:xfrm>
        </p:spPr>
        <p:txBody>
          <a:bodyPr/>
          <a:lstStyle/>
          <a:p>
            <a:r>
              <a:rPr lang="en-US" b="1" dirty="0" smtClean="0"/>
              <a:t>Frequencies, </a:t>
            </a:r>
            <a:r>
              <a:rPr lang="en-US" b="1" dirty="0" err="1" smtClean="0"/>
              <a:t>bandwith</a:t>
            </a:r>
            <a:r>
              <a:rPr lang="en-US" b="1" dirty="0" smtClean="0"/>
              <a:t> and # of channels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Slide </a:t>
            </a:r>
            <a:fld id="{F88EAFEA-C4F6-4960-BA44-15E6C0DA1EB9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30726" name="Picture 2" descr="107_07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8"/>
          <a:stretch>
            <a:fillRect/>
          </a:stretch>
        </p:blipFill>
        <p:spPr bwMode="auto">
          <a:xfrm>
            <a:off x="106363" y="854075"/>
            <a:ext cx="356711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5"/>
          <p:cNvSpPr>
            <a:spLocks noChangeArrowheads="1"/>
          </p:cNvSpPr>
          <p:nvPr/>
        </p:nvSpPr>
        <p:spPr bwMode="auto">
          <a:xfrm>
            <a:off x="3790950" y="5503863"/>
            <a:ext cx="5245100" cy="950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/>
          <a:lstStyle/>
          <a:p>
            <a:pPr defTabSz="847725">
              <a:spcBef>
                <a:spcPct val="10000"/>
              </a:spcBef>
              <a:defRPr/>
            </a:pPr>
            <a:r>
              <a:rPr lang="de-DE" sz="1600" b="1" dirty="0"/>
              <a:t> Auto-</a:t>
            </a:r>
            <a:r>
              <a:rPr lang="de-DE" sz="1600" b="1" dirty="0" err="1"/>
              <a:t>Calibration</a:t>
            </a:r>
            <a:r>
              <a:rPr lang="de-DE" sz="1600" b="1" dirty="0"/>
              <a:t> Devices:</a:t>
            </a:r>
          </a:p>
          <a:p>
            <a:pPr defTabSz="847725">
              <a:spcBef>
                <a:spcPct val="10000"/>
              </a:spcBef>
              <a:defRPr/>
            </a:pPr>
            <a:r>
              <a:rPr lang="de-DE" sz="1600" b="1" dirty="0"/>
              <a:t> </a:t>
            </a:r>
            <a:r>
              <a:rPr lang="de-DE" sz="1600" dirty="0"/>
              <a:t>Noise </a:t>
            </a:r>
            <a:r>
              <a:rPr lang="de-DE" sz="1600" dirty="0" err="1"/>
              <a:t>Injection</a:t>
            </a:r>
            <a:r>
              <a:rPr lang="de-DE" sz="1600" dirty="0"/>
              <a:t> + </a:t>
            </a:r>
            <a:r>
              <a:rPr lang="de-DE" sz="1600" dirty="0" err="1"/>
              <a:t>Magnetically</a:t>
            </a:r>
            <a:r>
              <a:rPr lang="de-DE" sz="1600" dirty="0"/>
              <a:t> </a:t>
            </a:r>
            <a:r>
              <a:rPr lang="de-DE" sz="1600" dirty="0" err="1"/>
              <a:t>switched</a:t>
            </a:r>
            <a:r>
              <a:rPr lang="de-DE" sz="1600" dirty="0"/>
              <a:t> Isolators</a:t>
            </a:r>
          </a:p>
          <a:p>
            <a:pPr defTabSz="847725">
              <a:spcBef>
                <a:spcPct val="10000"/>
              </a:spcBef>
              <a:defRPr/>
            </a:pPr>
            <a:r>
              <a:rPr lang="de-DE" sz="1600" dirty="0"/>
              <a:t> 20 Hz Dicke-</a:t>
            </a:r>
            <a:r>
              <a:rPr lang="de-DE" sz="1600" dirty="0" err="1"/>
              <a:t>Switching</a:t>
            </a:r>
            <a:r>
              <a:rPr lang="de-DE" sz="1600" dirty="0"/>
              <a:t>, ultra-</a:t>
            </a:r>
            <a:r>
              <a:rPr lang="de-DE" sz="1600" dirty="0" err="1"/>
              <a:t>stable</a:t>
            </a:r>
            <a:r>
              <a:rPr lang="de-DE" sz="1600" dirty="0"/>
              <a:t>, </a:t>
            </a:r>
            <a:r>
              <a:rPr lang="de-DE" sz="1600" b="1" dirty="0"/>
              <a:t>4000 s</a:t>
            </a:r>
            <a:r>
              <a:rPr lang="de-DE" sz="1600" dirty="0"/>
              <a:t> </a:t>
            </a:r>
            <a:r>
              <a:rPr lang="de-DE" sz="1600" dirty="0" err="1"/>
              <a:t>Allan-Stability</a:t>
            </a:r>
            <a:endParaRPr lang="de-DE" sz="1600" dirty="0"/>
          </a:p>
        </p:txBody>
      </p:sp>
      <p:graphicFrame>
        <p:nvGraphicFramePr>
          <p:cNvPr id="12343" name="Group 55"/>
          <p:cNvGraphicFramePr>
            <a:graphicFrameLocks noGrp="1"/>
          </p:cNvGraphicFramePr>
          <p:nvPr/>
        </p:nvGraphicFramePr>
        <p:xfrm>
          <a:off x="3779838" y="854075"/>
          <a:ext cx="5256212" cy="4625978"/>
        </p:xfrm>
        <a:graphic>
          <a:graphicData uri="http://schemas.openxmlformats.org/drawingml/2006/table">
            <a:tbl>
              <a:tblPr/>
              <a:tblGrid>
                <a:gridCol w="1368425"/>
                <a:gridCol w="2016125"/>
                <a:gridCol w="1871662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 Band (22- 31)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 Band (50-60)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Channel 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22.24 GHz / 200 MHz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51.26 GHz / 230 MHz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Channel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23.04 GHz / 200 MHz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52.28 GHz / 230 MHz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Channel 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23.84 GHz / 200 MHz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53.86 GHz / 230 MHz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Channel 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25.44 GHz / 200 MHz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54.94 GHz / 230 MHz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Channel 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26.24 GHz / 200 MHz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56.66 GHz / 650 MHz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Channel 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27.84 GHz / 200 MHz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57.30 GHz / 1000 MHz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Channel 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31.40 GHz / 200 MHz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58.00 GHz / 2000 MHz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Tsys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 350 K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 600 K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Degrees of Freedom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 to max. 3</a:t>
                      </a:r>
                      <a:b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</a:b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uncorrelated informations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approx. 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uncorrelated informations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3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0" y="3429000"/>
            <a:ext cx="3838914" cy="2952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Radiometer Technology (II): </a:t>
            </a:r>
            <a:r>
              <a:rPr lang="de-DE" b="1" dirty="0" err="1" smtClean="0"/>
              <a:t>Calibration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568800"/>
            <a:ext cx="9036496" cy="2788192"/>
          </a:xfrm>
        </p:spPr>
        <p:txBody>
          <a:bodyPr/>
          <a:lstStyle/>
          <a:p>
            <a:r>
              <a:rPr lang="de-DE" sz="2000" dirty="0" err="1" smtClean="0"/>
              <a:t>Detector</a:t>
            </a:r>
            <a:r>
              <a:rPr lang="de-DE" sz="2000" dirty="0" smtClean="0"/>
              <a:t> </a:t>
            </a:r>
            <a:r>
              <a:rPr lang="de-DE" sz="2000" dirty="0" err="1" smtClean="0"/>
              <a:t>always</a:t>
            </a:r>
            <a:r>
              <a:rPr lang="de-DE" sz="2000" dirty="0" smtClean="0"/>
              <a:t> „</a:t>
            </a:r>
            <a:r>
              <a:rPr lang="de-DE" sz="2000" dirty="0" err="1" smtClean="0"/>
              <a:t>sees</a:t>
            </a:r>
            <a:r>
              <a:rPr lang="de-DE" sz="2000" dirty="0" smtClean="0"/>
              <a:t>“ </a:t>
            </a:r>
            <a:r>
              <a:rPr lang="de-DE" sz="2000" dirty="0" err="1" smtClean="0"/>
              <a:t>contributions</a:t>
            </a:r>
            <a:r>
              <a:rPr lang="de-DE" sz="2000" dirty="0" smtClean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endParaRPr lang="de-DE" sz="2000" dirty="0" smtClean="0"/>
          </a:p>
          <a:p>
            <a:pPr lvl="1"/>
            <a:r>
              <a:rPr lang="de-DE" sz="1400" dirty="0" err="1" smtClean="0"/>
              <a:t>system</a:t>
            </a:r>
            <a:r>
              <a:rPr lang="de-DE" sz="1400" dirty="0" smtClean="0"/>
              <a:t> </a:t>
            </a:r>
            <a:r>
              <a:rPr lang="de-DE" sz="1400" dirty="0" err="1"/>
              <a:t>emission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lossy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r>
              <a:rPr lang="de-DE" sz="1400" dirty="0"/>
              <a:t>, </a:t>
            </a:r>
            <a:endParaRPr lang="de-DE" sz="1400" dirty="0" smtClean="0"/>
          </a:p>
          <a:p>
            <a:pPr lvl="1"/>
            <a:r>
              <a:rPr lang="de-DE" sz="1400" dirty="0" smtClean="0"/>
              <a:t>plus </a:t>
            </a:r>
            <a:r>
              <a:rPr lang="de-DE" sz="1400" dirty="0" err="1"/>
              <a:t>scene</a:t>
            </a:r>
            <a:r>
              <a:rPr lang="de-DE" sz="1400" dirty="0"/>
              <a:t> (</a:t>
            </a:r>
            <a:r>
              <a:rPr lang="de-DE" sz="1400" dirty="0" err="1" smtClean="0"/>
              <a:t>atmosphere</a:t>
            </a:r>
            <a:r>
              <a:rPr lang="de-DE" sz="1400" dirty="0" smtClean="0"/>
              <a:t> </a:t>
            </a:r>
            <a:r>
              <a:rPr lang="de-DE" sz="1400" dirty="0" err="1" smtClean="0"/>
              <a:t>signal</a:t>
            </a:r>
            <a:r>
              <a:rPr lang="de-DE" sz="1400" dirty="0" smtClean="0"/>
              <a:t>), </a:t>
            </a:r>
          </a:p>
          <a:p>
            <a:pPr lvl="1"/>
            <a:r>
              <a:rPr lang="de-DE" sz="1400" dirty="0" smtClean="0"/>
              <a:t>plus </a:t>
            </a:r>
            <a:r>
              <a:rPr lang="de-DE" sz="1400" dirty="0"/>
              <a:t>additional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signals</a:t>
            </a:r>
            <a:endParaRPr lang="de-DE" sz="1400" dirty="0"/>
          </a:p>
          <a:p>
            <a:r>
              <a:rPr lang="de-DE" sz="2000" dirty="0" err="1" smtClean="0"/>
              <a:t>Voltage</a:t>
            </a:r>
            <a:r>
              <a:rPr lang="de-DE" sz="2000" dirty="0" smtClean="0"/>
              <a:t> </a:t>
            </a:r>
            <a:r>
              <a:rPr lang="de-DE" sz="2000" dirty="0" err="1" smtClean="0"/>
              <a:t>signal</a:t>
            </a:r>
            <a:r>
              <a:rPr lang="de-DE" sz="2000" dirty="0" smtClean="0"/>
              <a:t> proportional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second</a:t>
            </a:r>
            <a:r>
              <a:rPr lang="de-DE" sz="2000" dirty="0" smtClean="0"/>
              <a:t> </a:t>
            </a:r>
            <a:r>
              <a:rPr lang="de-DE" sz="2000" dirty="0" err="1"/>
              <a:t>moment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smtClean="0"/>
              <a:t>E-</a:t>
            </a:r>
            <a:r>
              <a:rPr lang="de-DE" sz="2000" dirty="0" err="1" smtClean="0"/>
              <a:t>field</a:t>
            </a:r>
            <a:r>
              <a:rPr lang="de-DE" sz="2000" dirty="0" smtClean="0"/>
              <a:t> (total power, </a:t>
            </a:r>
            <a:r>
              <a:rPr lang="de-DE" sz="2000" dirty="0" err="1" smtClean="0"/>
              <a:t>no</a:t>
            </a:r>
            <a:r>
              <a:rPr lang="de-DE" sz="2000" dirty="0" smtClean="0"/>
              <a:t> </a:t>
            </a:r>
            <a:r>
              <a:rPr lang="de-DE" sz="2000" dirty="0" err="1" smtClean="0"/>
              <a:t>phase</a:t>
            </a:r>
            <a:r>
              <a:rPr lang="de-DE" sz="2000" dirty="0"/>
              <a:t>!</a:t>
            </a:r>
            <a:r>
              <a:rPr lang="de-DE" sz="2000" dirty="0" smtClean="0"/>
              <a:t>)</a:t>
            </a:r>
          </a:p>
          <a:p>
            <a:r>
              <a:rPr lang="de-DE" sz="2000" dirty="0" err="1" smtClean="0"/>
              <a:t>T</a:t>
            </a:r>
            <a:r>
              <a:rPr lang="de-DE" sz="2000" baseline="-25000" dirty="0" err="1" smtClean="0"/>
              <a:t>sys</a:t>
            </a:r>
            <a:r>
              <a:rPr lang="de-DE" sz="2000" dirty="0" smtClean="0"/>
              <a:t> </a:t>
            </a:r>
            <a:r>
              <a:rPr lang="de-DE" sz="2000" dirty="0" err="1" smtClean="0"/>
              <a:t>describes</a:t>
            </a:r>
            <a:r>
              <a:rPr lang="de-DE" sz="2000" dirty="0" smtClean="0"/>
              <a:t> </a:t>
            </a:r>
            <a:r>
              <a:rPr lang="de-DE" sz="2000" dirty="0" err="1" smtClean="0"/>
              <a:t>systems</a:t>
            </a:r>
            <a:r>
              <a:rPr lang="de-DE" sz="2000" dirty="0" smtClean="0"/>
              <a:t> </a:t>
            </a:r>
            <a:r>
              <a:rPr lang="de-DE" sz="2000" dirty="0" err="1" smtClean="0"/>
              <a:t>sensitivity</a:t>
            </a:r>
            <a:r>
              <a:rPr lang="de-DE" sz="2000" dirty="0" smtClean="0"/>
              <a:t> </a:t>
            </a:r>
            <a:r>
              <a:rPr lang="de-DE" sz="2000" dirty="0" err="1" smtClean="0"/>
              <a:t>limits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own</a:t>
            </a:r>
            <a:r>
              <a:rPr lang="de-DE" sz="2000" dirty="0" smtClean="0"/>
              <a:t> </a:t>
            </a:r>
            <a:r>
              <a:rPr lang="de-DE" sz="2000" dirty="0" err="1" smtClean="0"/>
              <a:t>emission</a:t>
            </a:r>
            <a:r>
              <a:rPr lang="de-DE" sz="2000" dirty="0" smtClean="0"/>
              <a:t>: </a:t>
            </a:r>
            <a:br>
              <a:rPr lang="de-DE" sz="2000" dirty="0" smtClean="0"/>
            </a:br>
            <a:r>
              <a:rPr lang="de-DE" sz="2000" dirty="0" err="1" smtClean="0"/>
              <a:t>T</a:t>
            </a:r>
            <a:r>
              <a:rPr lang="de-DE" sz="2000" baseline="-25000" dirty="0" err="1" smtClean="0"/>
              <a:t>sys</a:t>
            </a:r>
            <a:r>
              <a:rPr lang="de-DE" sz="2000" dirty="0" smtClean="0"/>
              <a:t>=3000 K, </a:t>
            </a:r>
            <a:r>
              <a:rPr lang="de-DE" sz="2000" dirty="0" err="1" smtClean="0"/>
              <a:t>T</a:t>
            </a:r>
            <a:r>
              <a:rPr lang="de-DE" sz="2000" baseline="-25000" dirty="0" err="1" smtClean="0"/>
              <a:t>sig</a:t>
            </a:r>
            <a:r>
              <a:rPr lang="de-DE" sz="2000" dirty="0" smtClean="0"/>
              <a:t>=300 K </a:t>
            </a:r>
            <a:r>
              <a:rPr lang="de-DE" sz="2000" dirty="0" smtClean="0">
                <a:sym typeface="Wingdings" pitchFamily="2" charset="2"/>
              </a:rPr>
              <a:t> </a:t>
            </a:r>
            <a:r>
              <a:rPr lang="de-DE" sz="2000" dirty="0" smtClean="0"/>
              <a:t>SNR=0.1</a:t>
            </a:r>
          </a:p>
          <a:p>
            <a:r>
              <a:rPr lang="de-DE" sz="2000" dirty="0" err="1" smtClean="0"/>
              <a:t>Gain</a:t>
            </a:r>
            <a:r>
              <a:rPr lang="de-DE" sz="2000" dirty="0" smtClean="0"/>
              <a:t> (mV/K): </a:t>
            </a:r>
            <a:r>
              <a:rPr lang="de-DE" sz="2000" dirty="0" err="1" smtClean="0"/>
              <a:t>frequently</a:t>
            </a:r>
            <a:r>
              <a:rPr lang="de-DE" sz="2000" dirty="0" smtClean="0"/>
              <a:t> </a:t>
            </a:r>
            <a:r>
              <a:rPr lang="de-DE" sz="2000" dirty="0" err="1" smtClean="0"/>
              <a:t>measure</a:t>
            </a:r>
            <a:r>
              <a:rPr lang="de-DE" sz="2000" dirty="0" smtClean="0"/>
              <a:t> G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comparison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TB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black</a:t>
            </a:r>
            <a:r>
              <a:rPr lang="de-DE" sz="2000" dirty="0" smtClean="0"/>
              <a:t> </a:t>
            </a:r>
            <a:r>
              <a:rPr lang="de-DE" sz="2000" dirty="0" err="1" smtClean="0"/>
              <a:t>body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(quasi-</a:t>
            </a:r>
            <a:r>
              <a:rPr lang="de-DE" sz="2000" dirty="0" err="1" smtClean="0"/>
              <a:t>optical</a:t>
            </a:r>
            <a:r>
              <a:rPr lang="de-DE" sz="2000" dirty="0" smtClean="0"/>
              <a:t> </a:t>
            </a:r>
            <a:r>
              <a:rPr lang="de-DE" sz="2000" dirty="0" err="1" smtClean="0"/>
              <a:t>load</a:t>
            </a:r>
            <a:r>
              <a:rPr lang="de-DE" sz="2000" dirty="0" smtClean="0"/>
              <a:t>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waveguide</a:t>
            </a:r>
            <a:r>
              <a:rPr lang="de-DE" sz="2000" dirty="0" smtClean="0"/>
              <a:t> </a:t>
            </a:r>
            <a:r>
              <a:rPr lang="de-DE" sz="2000" dirty="0" err="1" smtClean="0"/>
              <a:t>termination</a:t>
            </a:r>
            <a:r>
              <a:rPr lang="de-DE" sz="2000" dirty="0" smtClean="0"/>
              <a:t>)</a:t>
            </a:r>
          </a:p>
          <a:p>
            <a:endParaRPr lang="de-DE" sz="20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672193"/>
              </p:ext>
            </p:extLst>
          </p:nvPr>
        </p:nvGraphicFramePr>
        <p:xfrm>
          <a:off x="6998592" y="692696"/>
          <a:ext cx="189388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0" name="Formel" r:id="rId4" imgW="1079032" imgH="482391" progId="Equation.3">
                  <p:embed/>
                </p:oleObj>
              </mc:Choice>
              <mc:Fallback>
                <p:oleObj name="Formel" r:id="rId4" imgW="1079032" imgH="482391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8592" y="692696"/>
                        <a:ext cx="1893888" cy="854075"/>
                      </a:xfrm>
                      <a:prstGeom prst="rect">
                        <a:avLst/>
                      </a:prstGeom>
                      <a:solidFill>
                        <a:srgbClr val="7EA0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98164"/>
              </p:ext>
            </p:extLst>
          </p:nvPr>
        </p:nvGraphicFramePr>
        <p:xfrm>
          <a:off x="4483635" y="3389034"/>
          <a:ext cx="4381355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" name="Formel" r:id="rId6" imgW="1930320" imgH="253800" progId="Equation.3">
                  <p:embed/>
                </p:oleObj>
              </mc:Choice>
              <mc:Fallback>
                <p:oleObj name="Formel" r:id="rId6" imgW="19303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3635" y="3389034"/>
                        <a:ext cx="4381355" cy="576064"/>
                      </a:xfrm>
                      <a:prstGeom prst="rect">
                        <a:avLst/>
                      </a:prstGeom>
                      <a:solidFill>
                        <a:srgbClr val="7EA0FF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 rot="16200000">
            <a:off x="-490097" y="4447905"/>
            <a:ext cx="13281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sz="1200" dirty="0" err="1" smtClean="0">
                <a:latin typeface="Arial" charset="0"/>
              </a:rPr>
              <a:t>Detector</a:t>
            </a:r>
            <a:r>
              <a:rPr lang="de-DE" sz="1200" dirty="0" smtClean="0">
                <a:latin typeface="Arial" charset="0"/>
              </a:rPr>
              <a:t> </a:t>
            </a:r>
            <a:r>
              <a:rPr lang="de-DE" sz="1200" dirty="0" err="1" smtClean="0">
                <a:latin typeface="Arial" charset="0"/>
              </a:rPr>
              <a:t>Voltage</a:t>
            </a:r>
            <a:endParaRPr lang="de-DE" sz="1200" dirty="0">
              <a:latin typeface="Arial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112858" y="6248345"/>
            <a:ext cx="2592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sz="1200" dirty="0" err="1" smtClean="0">
                <a:latin typeface="Arial" charset="0"/>
              </a:rPr>
              <a:t>Sum</a:t>
            </a:r>
            <a:r>
              <a:rPr lang="de-DE" sz="1200" dirty="0" smtClean="0">
                <a:latin typeface="Arial" charset="0"/>
              </a:rPr>
              <a:t> </a:t>
            </a:r>
            <a:r>
              <a:rPr lang="de-DE" sz="1200" dirty="0" err="1" smtClean="0">
                <a:latin typeface="Arial" charset="0"/>
              </a:rPr>
              <a:t>of</a:t>
            </a:r>
            <a:r>
              <a:rPr lang="de-DE" sz="1200" dirty="0">
                <a:latin typeface="Arial" charset="0"/>
              </a:rPr>
              <a:t> </a:t>
            </a:r>
            <a:r>
              <a:rPr lang="de-DE" sz="1200" dirty="0" smtClean="0">
                <a:latin typeface="Arial" charset="0"/>
              </a:rPr>
              <a:t>thermal </a:t>
            </a:r>
            <a:r>
              <a:rPr lang="de-DE" sz="1200" dirty="0" err="1" smtClean="0">
                <a:latin typeface="Arial" charset="0"/>
              </a:rPr>
              <a:t>noise</a:t>
            </a:r>
            <a:r>
              <a:rPr lang="de-DE" sz="1200" dirty="0" smtClean="0">
                <a:latin typeface="Arial" charset="0"/>
              </a:rPr>
              <a:t> power </a:t>
            </a:r>
            <a:endParaRPr lang="de-DE" sz="1200" dirty="0">
              <a:latin typeface="Arial" charset="0"/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6156176" y="4056370"/>
            <a:ext cx="2736304" cy="22135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chemeClr val="tx2"/>
            </a:solidFill>
          </a:ln>
          <a:effectLst/>
        </p:spPr>
        <p:txBody>
          <a:bodyPr lIns="72000" tIns="0" rIns="0" bIns="0"/>
          <a:lstStyle/>
          <a:p>
            <a:pPr marL="317500" indent="-317500" defTabSz="847725">
              <a:spcBef>
                <a:spcPct val="10000"/>
              </a:spcBef>
            </a:pPr>
            <a:r>
              <a:rPr lang="en-US" sz="1600" dirty="0" smtClean="0"/>
              <a:t>Initial </a:t>
            </a:r>
            <a:r>
              <a:rPr lang="en-US" sz="1600" dirty="0"/>
              <a:t>4-point Calibration:</a:t>
            </a:r>
          </a:p>
          <a:p>
            <a:pPr marL="317500" indent="-317500" defTabSz="847725">
              <a:spcBef>
                <a:spcPct val="10000"/>
              </a:spcBef>
              <a:buFontTx/>
              <a:buAutoNum type="arabicParenR"/>
            </a:pPr>
            <a:r>
              <a:rPr lang="en-US" sz="1600" dirty="0"/>
              <a:t>Cold load </a:t>
            </a:r>
          </a:p>
          <a:p>
            <a:pPr marL="317500" indent="-317500" defTabSz="847725">
              <a:spcBef>
                <a:spcPct val="10000"/>
              </a:spcBef>
              <a:buFontTx/>
              <a:buAutoNum type="arabicParenR"/>
            </a:pPr>
            <a:r>
              <a:rPr lang="en-US" sz="1600" dirty="0"/>
              <a:t>Cold load + noise diode</a:t>
            </a:r>
          </a:p>
          <a:p>
            <a:pPr marL="317500" indent="-317500" defTabSz="847725">
              <a:spcBef>
                <a:spcPct val="10000"/>
              </a:spcBef>
              <a:buFontTx/>
              <a:buAutoNum type="arabicParenR"/>
            </a:pPr>
            <a:r>
              <a:rPr lang="en-US" sz="1600" dirty="0"/>
              <a:t>Ambient load</a:t>
            </a:r>
          </a:p>
          <a:p>
            <a:pPr marL="317500" indent="-317500" defTabSz="847725">
              <a:spcBef>
                <a:spcPct val="10000"/>
              </a:spcBef>
              <a:buFontTx/>
              <a:buAutoNum type="arabicParenR"/>
            </a:pPr>
            <a:r>
              <a:rPr lang="en-US" sz="1600" dirty="0"/>
              <a:t>Ambient load + noise </a:t>
            </a:r>
            <a:r>
              <a:rPr lang="en-US" sz="1600" dirty="0" smtClean="0"/>
              <a:t>diode</a:t>
            </a:r>
            <a:endParaRPr lang="en-US" sz="800" dirty="0" smtClean="0"/>
          </a:p>
          <a:p>
            <a:pPr defTabSz="847725">
              <a:spcBef>
                <a:spcPct val="10000"/>
              </a:spcBef>
            </a:pPr>
            <a:r>
              <a:rPr lang="de-DE" sz="800" dirty="0"/>
              <a:t> </a:t>
            </a:r>
            <a:endParaRPr lang="en-US" sz="800" dirty="0"/>
          </a:p>
          <a:p>
            <a:pPr marL="317500" indent="-317500" defTabSz="847725">
              <a:spcBef>
                <a:spcPct val="10000"/>
              </a:spcBef>
              <a:buFont typeface="Wingdings" pitchFamily="2" charset="2"/>
              <a:buChar char="à"/>
            </a:pPr>
            <a:r>
              <a:rPr lang="en-US" sz="1600" dirty="0" smtClean="0"/>
              <a:t>4 Equations for 4 unknowns</a:t>
            </a:r>
          </a:p>
          <a:p>
            <a:pPr marL="317500" indent="-317500" defTabSz="847725">
              <a:spcBef>
                <a:spcPct val="10000"/>
              </a:spcBef>
              <a:buFont typeface="Wingdings" pitchFamily="2" charset="2"/>
              <a:buChar char="à"/>
            </a:pPr>
            <a:r>
              <a:rPr lang="en-US" sz="1600" dirty="0" smtClean="0"/>
              <a:t>Derive  G</a:t>
            </a:r>
            <a:r>
              <a:rPr lang="en-US" sz="1600" dirty="0"/>
              <a:t>, </a:t>
            </a:r>
            <a:r>
              <a:rPr lang="en-US" sz="1600" dirty="0" err="1"/>
              <a:t>T</a:t>
            </a:r>
            <a:r>
              <a:rPr lang="en-US" sz="1600" baseline="-25000" dirty="0" err="1"/>
              <a:t>sys</a:t>
            </a:r>
            <a:r>
              <a:rPr lang="en-US" sz="1600" dirty="0"/>
              <a:t>, </a:t>
            </a:r>
            <a:r>
              <a:rPr lang="en-US" sz="1600" dirty="0" err="1" smtClean="0"/>
              <a:t>T</a:t>
            </a:r>
            <a:r>
              <a:rPr lang="en-US" sz="1600" baseline="-25000" dirty="0" err="1" smtClean="0"/>
              <a:t>n</a:t>
            </a:r>
            <a:r>
              <a:rPr lang="en-US" sz="1600" dirty="0" smtClean="0"/>
              <a:t>, </a:t>
            </a:r>
            <a:r>
              <a:rPr lang="en-US" sz="1600" dirty="0"/>
              <a:t>α</a:t>
            </a:r>
          </a:p>
          <a:p>
            <a:pPr marL="317500" indent="-317500" defTabSz="847725">
              <a:spcBef>
                <a:spcPct val="10000"/>
              </a:spcBef>
            </a:pPr>
            <a:endParaRPr lang="de-DE" sz="1600" dirty="0">
              <a:latin typeface="Arial Rounded MT Bold" pitchFamily="34" charset="0"/>
            </a:endParaRPr>
          </a:p>
        </p:txBody>
      </p:sp>
      <p:pic>
        <p:nvPicPr>
          <p:cNvPr id="19" name="Picture 10" descr="HATPRO-G2-Dac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50" y="4112373"/>
            <a:ext cx="1956710" cy="242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2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Radiometer Technology (III): </a:t>
            </a:r>
            <a:r>
              <a:rPr lang="de-DE" b="1" dirty="0" err="1" smtClean="0"/>
              <a:t>Calibration</a:t>
            </a:r>
            <a:r>
              <a:rPr lang="de-DE" b="1" dirty="0" smtClean="0"/>
              <a:t> </a:t>
            </a:r>
            <a:r>
              <a:rPr lang="de-DE" b="1" dirty="0" err="1" smtClean="0"/>
              <a:t>examples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r="4458" b="4356"/>
          <a:stretch/>
        </p:blipFill>
        <p:spPr bwMode="auto">
          <a:xfrm>
            <a:off x="5076056" y="620688"/>
            <a:ext cx="3140852" cy="25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4222" r="1606" b="2879"/>
          <a:stretch/>
        </p:blipFill>
        <p:spPr bwMode="auto">
          <a:xfrm>
            <a:off x="107504" y="792664"/>
            <a:ext cx="394758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rad_hatpro_s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86084"/>
            <a:ext cx="4320480" cy="3240706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Czekala.RPG\Desktop\absc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55" y="3186084"/>
            <a:ext cx="4320941" cy="3240706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3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Challenge: Environment </a:t>
            </a:r>
            <a:r>
              <a:rPr lang="de-DE" b="1" dirty="0" err="1"/>
              <a:t>C</a:t>
            </a:r>
            <a:r>
              <a:rPr lang="de-DE" b="1" dirty="0" err="1" smtClean="0"/>
              <a:t>onditions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7" name="Picture 6" descr="DSC04671-b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830263"/>
            <a:ext cx="2952750" cy="22161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TPRO-Italy-Lampedu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830263"/>
            <a:ext cx="2951162" cy="22161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Polarstern2-s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830263"/>
            <a:ext cx="2951163" cy="22161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568700"/>
            <a:ext cx="2952750" cy="2222500"/>
          </a:xfrm>
          <a:prstGeom prst="rect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4" descr="111_11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3568700"/>
            <a:ext cx="2951162" cy="22225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TOPHAT-Cerro-Toc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81400"/>
            <a:ext cx="2954338" cy="22129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07950" y="2990850"/>
            <a:ext cx="29511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903" tIns="42451" rIns="84903" bIns="42451" anchor="ctr"/>
          <a:lstStyle/>
          <a:p>
            <a:pPr defTabSz="847725">
              <a:spcBef>
                <a:spcPct val="10000"/>
              </a:spcBef>
            </a:pPr>
            <a:r>
              <a:rPr lang="en-US" sz="1500" dirty="0" err="1"/>
              <a:t>Lampedusa</a:t>
            </a:r>
            <a:r>
              <a:rPr lang="en-US" sz="1500" dirty="0"/>
              <a:t>, Italy </a:t>
            </a:r>
            <a:br>
              <a:rPr lang="en-US" sz="1500" dirty="0"/>
            </a:br>
            <a:r>
              <a:rPr lang="en-US" sz="1500" dirty="0"/>
              <a:t>(humid, hot, salty)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3059113" y="2990850"/>
            <a:ext cx="295275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903" tIns="42451" rIns="84903" bIns="42451" anchor="ctr"/>
          <a:lstStyle/>
          <a:p>
            <a:pPr defTabSz="847725">
              <a:spcBef>
                <a:spcPct val="10000"/>
              </a:spcBef>
            </a:pPr>
            <a:r>
              <a:rPr lang="en-US" sz="1500"/>
              <a:t>Dome-C, Antarctica</a:t>
            </a:r>
          </a:p>
          <a:p>
            <a:pPr defTabSz="847725">
              <a:spcBef>
                <a:spcPct val="10000"/>
              </a:spcBef>
            </a:pPr>
            <a:r>
              <a:rPr lang="en-US" sz="1500"/>
              <a:t>(3.300m, -25 to -80 °C)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011863" y="2990850"/>
            <a:ext cx="295275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903" tIns="42451" rIns="84903" bIns="42451" anchor="ctr"/>
          <a:lstStyle/>
          <a:p>
            <a:pPr defTabSz="847725">
              <a:spcBef>
                <a:spcPct val="10000"/>
              </a:spcBef>
            </a:pPr>
            <a:r>
              <a:rPr lang="en-US" sz="1500"/>
              <a:t>Research Vessel “Polarstern” </a:t>
            </a:r>
            <a:br>
              <a:rPr lang="en-US" sz="1500"/>
            </a:br>
            <a:r>
              <a:rPr lang="en-US" sz="1500"/>
              <a:t>(Atlantic Ocean)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107950" y="5791200"/>
            <a:ext cx="295116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903" tIns="42451" rIns="84903" bIns="42451" anchor="ctr"/>
          <a:lstStyle/>
          <a:p>
            <a:pPr defTabSz="847725">
              <a:spcBef>
                <a:spcPct val="10000"/>
              </a:spcBef>
            </a:pPr>
            <a:r>
              <a:rPr lang="en-US" sz="1500"/>
              <a:t>ALMA site, Chile </a:t>
            </a:r>
            <a:br>
              <a:rPr lang="en-US" sz="1500"/>
            </a:br>
            <a:r>
              <a:rPr lang="en-US" sz="1500"/>
              <a:t>(5.500m above sea level)</a:t>
            </a: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3035300" y="5791200"/>
            <a:ext cx="32416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903" tIns="42451" rIns="84903" bIns="42451" anchor="ctr"/>
          <a:lstStyle/>
          <a:p>
            <a:pPr defTabSz="847725">
              <a:spcBef>
                <a:spcPct val="10000"/>
              </a:spcBef>
            </a:pPr>
            <a:r>
              <a:rPr lang="en-US" sz="1500"/>
              <a:t>Zugspitze, Germany</a:t>
            </a:r>
          </a:p>
          <a:p>
            <a:pPr defTabSz="847725">
              <a:spcBef>
                <a:spcPct val="10000"/>
              </a:spcBef>
            </a:pPr>
            <a:r>
              <a:rPr lang="en-US" sz="1500"/>
              <a:t>(2.800m, -35 °C, 250km/h wind)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6035675" y="5791200"/>
            <a:ext cx="3024188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903" tIns="42451" rIns="84903" bIns="42451" anchor="ctr"/>
          <a:lstStyle/>
          <a:p>
            <a:pPr defTabSz="847725">
              <a:spcBef>
                <a:spcPct val="10000"/>
              </a:spcBef>
            </a:pPr>
            <a:r>
              <a:rPr lang="en-US" sz="1500"/>
              <a:t>AMMA campaign, Benin </a:t>
            </a:r>
            <a:br>
              <a:rPr lang="en-US" sz="1500"/>
            </a:br>
            <a:r>
              <a:rPr lang="en-US" sz="1500"/>
              <a:t>(West-Africa, hot climate, dust)</a:t>
            </a:r>
          </a:p>
        </p:txBody>
      </p:sp>
    </p:spTree>
    <p:extLst>
      <p:ext uri="{BB962C8B-B14F-4D97-AF65-F5344CB8AC3E}">
        <p14:creationId xmlns:p14="http://schemas.microsoft.com/office/powerpoint/2010/main" val="25882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Topics in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next</a:t>
            </a:r>
            <a:r>
              <a:rPr lang="de-DE" b="1" dirty="0"/>
              <a:t> 15 </a:t>
            </a:r>
            <a:r>
              <a:rPr lang="de-DE" b="1" dirty="0" err="1"/>
              <a:t>minutes</a:t>
            </a:r>
            <a:r>
              <a:rPr lang="de-DE" b="1" dirty="0"/>
              <a:t>…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76000"/>
            <a:ext cx="9144000" cy="5945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  <a:lumOff val="24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  <a:defRPr/>
            </a:pPr>
            <a:endParaRPr lang="de-DE" sz="800" dirty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Intro 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Nature/Source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(thermal </a:t>
            </a:r>
            <a:r>
              <a:rPr lang="de-DE" dirty="0" err="1" smtClean="0"/>
              <a:t>radiation</a:t>
            </a:r>
            <a:r>
              <a:rPr lang="de-DE" dirty="0" smtClean="0"/>
              <a:t>, TB)</a:t>
            </a:r>
          </a:p>
          <a:p>
            <a:pPr marL="914400" lvl="1" indent="-514350"/>
            <a:r>
              <a:rPr lang="de-DE" sz="2000" dirty="0" err="1" smtClean="0"/>
              <a:t>Planck‘s</a:t>
            </a:r>
            <a:r>
              <a:rPr lang="de-DE" sz="2000" dirty="0" smtClean="0"/>
              <a:t> </a:t>
            </a:r>
            <a:r>
              <a:rPr lang="de-DE" sz="2000" dirty="0" err="1" smtClean="0"/>
              <a:t>law</a:t>
            </a:r>
            <a:endParaRPr lang="de-DE" sz="2000" dirty="0" smtClean="0"/>
          </a:p>
          <a:p>
            <a:pPr marL="914400" lvl="1" indent="-514350"/>
            <a:r>
              <a:rPr lang="de-DE" sz="2000" dirty="0" err="1" smtClean="0"/>
              <a:t>Conversion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units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brightness</a:t>
            </a:r>
            <a:r>
              <a:rPr lang="de-DE" sz="2000" dirty="0" smtClean="0"/>
              <a:t> </a:t>
            </a:r>
            <a:r>
              <a:rPr lang="de-DE" sz="2000" dirty="0" err="1" smtClean="0"/>
              <a:t>temperature</a:t>
            </a:r>
            <a:r>
              <a:rPr lang="de-DE" sz="2000" dirty="0" smtClean="0"/>
              <a:t> TB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Link </a:t>
            </a:r>
            <a:r>
              <a:rPr lang="de-DE" dirty="0" err="1" smtClean="0"/>
              <a:t>between</a:t>
            </a:r>
            <a:r>
              <a:rPr lang="de-DE" dirty="0" smtClean="0"/>
              <a:t> MW </a:t>
            </a:r>
            <a:r>
              <a:rPr lang="de-DE" dirty="0" err="1" smtClean="0"/>
              <a:t>spectrum</a:t>
            </a:r>
            <a:r>
              <a:rPr lang="de-DE" dirty="0" smtClean="0"/>
              <a:t> and </a:t>
            </a:r>
            <a:r>
              <a:rPr lang="de-DE" dirty="0" err="1" smtClean="0"/>
              <a:t>atmospheric</a:t>
            </a:r>
            <a:r>
              <a:rPr lang="de-DE" dirty="0"/>
              <a:t> </a:t>
            </a:r>
            <a:r>
              <a:rPr lang="de-DE" dirty="0" err="1" smtClean="0"/>
              <a:t>state</a:t>
            </a:r>
            <a:endParaRPr lang="de-DE" dirty="0"/>
          </a:p>
          <a:p>
            <a:pPr marL="914400" lvl="1" indent="-514350"/>
            <a:r>
              <a:rPr lang="de-DE" sz="2000" dirty="0" err="1" smtClean="0"/>
              <a:t>Absoption</a:t>
            </a:r>
            <a:r>
              <a:rPr lang="de-DE" sz="2000" dirty="0" smtClean="0"/>
              <a:t> </a:t>
            </a:r>
            <a:r>
              <a:rPr lang="de-DE" sz="2000" dirty="0" err="1" smtClean="0"/>
              <a:t>lines</a:t>
            </a:r>
            <a:r>
              <a:rPr lang="de-DE" sz="2000" dirty="0" smtClean="0"/>
              <a:t>, </a:t>
            </a:r>
            <a:r>
              <a:rPr lang="de-DE" sz="2000" dirty="0" err="1" smtClean="0"/>
              <a:t>transmission</a:t>
            </a:r>
            <a:r>
              <a:rPr lang="de-DE" sz="2000" dirty="0" smtClean="0"/>
              <a:t> </a:t>
            </a:r>
            <a:r>
              <a:rPr lang="de-DE" sz="2000" dirty="0" err="1" smtClean="0"/>
              <a:t>windows</a:t>
            </a:r>
            <a:r>
              <a:rPr lang="de-DE" sz="2000" dirty="0" smtClean="0"/>
              <a:t>, </a:t>
            </a:r>
            <a:r>
              <a:rPr lang="de-DE" sz="2000" dirty="0" err="1" smtClean="0"/>
              <a:t>information</a:t>
            </a:r>
            <a:r>
              <a:rPr lang="de-DE" sz="2000" dirty="0" smtClean="0"/>
              <a:t> </a:t>
            </a:r>
            <a:r>
              <a:rPr lang="de-DE" sz="2000" dirty="0" err="1" smtClean="0"/>
              <a:t>content</a:t>
            </a: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Measurement </a:t>
            </a:r>
            <a:r>
              <a:rPr lang="de-DE" dirty="0" err="1" smtClean="0"/>
              <a:t>devices</a:t>
            </a:r>
            <a:r>
              <a:rPr lang="de-DE" dirty="0" smtClean="0"/>
              <a:t>, </a:t>
            </a:r>
            <a:r>
              <a:rPr lang="de-DE" dirty="0" err="1" smtClean="0"/>
              <a:t>radiometer</a:t>
            </a:r>
            <a:r>
              <a:rPr lang="de-DE" dirty="0" smtClean="0"/>
              <a:t> </a:t>
            </a:r>
            <a:r>
              <a:rPr lang="de-DE" dirty="0" err="1" smtClean="0"/>
              <a:t>technology</a:t>
            </a:r>
            <a:endParaRPr lang="de-DE" dirty="0"/>
          </a:p>
          <a:p>
            <a:pPr marL="914400" lvl="1" indent="-514350"/>
            <a:r>
              <a:rPr lang="de-DE" sz="2000" dirty="0" err="1" smtClean="0"/>
              <a:t>Heteroydyne</a:t>
            </a:r>
            <a:r>
              <a:rPr lang="de-DE" sz="2000" dirty="0" smtClean="0"/>
              <a:t> + </a:t>
            </a:r>
            <a:r>
              <a:rPr lang="de-DE" sz="2000" dirty="0" err="1" smtClean="0"/>
              <a:t>Direct</a:t>
            </a:r>
            <a:r>
              <a:rPr lang="de-DE" sz="2000" dirty="0" smtClean="0"/>
              <a:t> </a:t>
            </a:r>
            <a:r>
              <a:rPr lang="de-DE" sz="2000" dirty="0" err="1" smtClean="0"/>
              <a:t>Detection</a:t>
            </a:r>
            <a:endParaRPr lang="de-DE" sz="2000" dirty="0" smtClean="0"/>
          </a:p>
          <a:p>
            <a:pPr marL="914400" lvl="1" indent="-514350"/>
            <a:r>
              <a:rPr lang="de-DE" sz="2000" dirty="0" err="1" smtClean="0"/>
              <a:t>Calibration</a:t>
            </a: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Retrieval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atmospheric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microwave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/>
          </a:p>
          <a:p>
            <a:pPr marL="914400" lvl="1" indent="-514350"/>
            <a:r>
              <a:rPr lang="de-DE" sz="2000" dirty="0" err="1" smtClean="0"/>
              <a:t>Formulation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problem</a:t>
            </a:r>
            <a:r>
              <a:rPr lang="de-DE" sz="2000" dirty="0" smtClean="0"/>
              <a:t>	</a:t>
            </a:r>
            <a:r>
              <a:rPr lang="de-DE" sz="2000" b="1" dirty="0" smtClean="0"/>
              <a:t>–</a:t>
            </a:r>
            <a:r>
              <a:rPr lang="de-DE" sz="2000" dirty="0" smtClean="0"/>
              <a:t> Simulation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MW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RTM</a:t>
            </a:r>
          </a:p>
          <a:p>
            <a:pPr marL="914400" lvl="1" indent="-514350"/>
            <a:r>
              <a:rPr lang="de-DE" sz="2000" dirty="0" err="1" smtClean="0"/>
              <a:t>Adding</a:t>
            </a:r>
            <a:r>
              <a:rPr lang="de-DE" sz="2000" dirty="0" smtClean="0"/>
              <a:t> </a:t>
            </a:r>
            <a:r>
              <a:rPr lang="de-DE" sz="2000" dirty="0" err="1" smtClean="0"/>
              <a:t>instrument</a:t>
            </a:r>
            <a:r>
              <a:rPr lang="de-DE" sz="2000" dirty="0" smtClean="0"/>
              <a:t> </a:t>
            </a:r>
            <a:r>
              <a:rPr lang="de-DE" sz="2000" dirty="0" err="1" smtClean="0"/>
              <a:t>imperfection</a:t>
            </a:r>
            <a:r>
              <a:rPr lang="de-DE" sz="2000" dirty="0"/>
              <a:t>	</a:t>
            </a:r>
            <a:r>
              <a:rPr lang="de-DE" sz="2000" b="1" dirty="0"/>
              <a:t>–</a:t>
            </a:r>
            <a:r>
              <a:rPr lang="de-DE" sz="2000" dirty="0"/>
              <a:t> </a:t>
            </a:r>
            <a:r>
              <a:rPr lang="de-DE" sz="2000" dirty="0" smtClean="0"/>
              <a:t>Regression </a:t>
            </a:r>
            <a:r>
              <a:rPr lang="de-DE" sz="2000" dirty="0" err="1" smtClean="0"/>
              <a:t>or</a:t>
            </a:r>
            <a:r>
              <a:rPr lang="de-DE" sz="2000" dirty="0" smtClean="0"/>
              <a:t> iterative </a:t>
            </a: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Examples</a:t>
            </a:r>
            <a:r>
              <a:rPr lang="de-DE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602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76000"/>
            <a:ext cx="9144000" cy="5945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  <a:lumOff val="24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de-DE" sz="1600" dirty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sz="800" dirty="0" smtClean="0"/>
          </a:p>
          <a:p>
            <a:pPr marL="0" indent="0" algn="ctr">
              <a:buNone/>
            </a:pPr>
            <a:endParaRPr lang="de-DE" sz="800" dirty="0"/>
          </a:p>
          <a:p>
            <a:pPr marL="0" indent="0" algn="ctr">
              <a:buNone/>
            </a:pPr>
            <a:endParaRPr lang="de-DE" sz="800" dirty="0" smtClean="0"/>
          </a:p>
          <a:p>
            <a:pPr marL="0" indent="0" algn="ctr">
              <a:buNone/>
            </a:pPr>
            <a:endParaRPr lang="de-DE" sz="800" dirty="0"/>
          </a:p>
          <a:p>
            <a:pPr marL="0" indent="0" algn="ctr">
              <a:buNone/>
            </a:pPr>
            <a:endParaRPr lang="de-DE" sz="800" dirty="0"/>
          </a:p>
          <a:p>
            <a:pPr algn="ctr" eaLnBrk="1" hangingPunct="1">
              <a:buFontTx/>
              <a:buNone/>
              <a:defRPr/>
            </a:pPr>
            <a:r>
              <a:rPr lang="de-DE" b="1" dirty="0"/>
              <a:t>5</a:t>
            </a:r>
            <a:r>
              <a:rPr lang="de-DE" b="1" dirty="0" smtClean="0"/>
              <a:t>. </a:t>
            </a:r>
            <a:r>
              <a:rPr lang="de-DE" b="1" dirty="0" err="1" smtClean="0"/>
              <a:t>How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Retrieve</a:t>
            </a:r>
            <a:r>
              <a:rPr lang="de-DE" b="1" dirty="0" smtClean="0"/>
              <a:t> </a:t>
            </a:r>
            <a:r>
              <a:rPr lang="de-DE" b="1" dirty="0" err="1" smtClean="0"/>
              <a:t>Meteorological</a:t>
            </a:r>
            <a:r>
              <a:rPr lang="de-DE" b="1" dirty="0" smtClean="0"/>
              <a:t> Data </a:t>
            </a:r>
            <a:r>
              <a:rPr lang="de-DE" b="1" dirty="0" err="1" smtClean="0"/>
              <a:t>from</a:t>
            </a:r>
            <a:r>
              <a:rPr lang="de-DE" b="1" dirty="0" smtClean="0"/>
              <a:t> TB </a:t>
            </a:r>
            <a:r>
              <a:rPr lang="de-DE" b="1" dirty="0" err="1" smtClean="0"/>
              <a:t>data</a:t>
            </a:r>
            <a:endParaRPr lang="de-DE" b="1" dirty="0"/>
          </a:p>
          <a:p>
            <a:pPr algn="ctr" eaLnBrk="1" hangingPunct="1">
              <a:buFontTx/>
              <a:buNone/>
              <a:defRPr/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40300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Retrievals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568800"/>
            <a:ext cx="9036496" cy="3148232"/>
          </a:xfrm>
        </p:spPr>
        <p:txBody>
          <a:bodyPr/>
          <a:lstStyle/>
          <a:p>
            <a:pPr marL="447675" indent="-423863">
              <a:buFontTx/>
              <a:buChar char="–"/>
            </a:pPr>
            <a:r>
              <a:rPr lang="de-DE" sz="2000" dirty="0" err="1" smtClean="0"/>
              <a:t>Solving</a:t>
            </a:r>
            <a:r>
              <a:rPr lang="de-DE" sz="2000" dirty="0" smtClean="0"/>
              <a:t> </a:t>
            </a:r>
            <a:r>
              <a:rPr lang="de-DE" sz="2000" dirty="0" err="1"/>
              <a:t>the</a:t>
            </a:r>
            <a:r>
              <a:rPr lang="de-DE" sz="2000" dirty="0"/>
              <a:t> „</a:t>
            </a:r>
            <a:r>
              <a:rPr lang="de-DE" sz="2000" dirty="0" err="1"/>
              <a:t>forward</a:t>
            </a:r>
            <a:r>
              <a:rPr lang="de-DE" sz="2000" dirty="0"/>
              <a:t> </a:t>
            </a:r>
            <a:r>
              <a:rPr lang="de-DE" sz="2000" dirty="0" err="1"/>
              <a:t>problem</a:t>
            </a:r>
            <a:r>
              <a:rPr lang="de-DE" sz="2000" dirty="0"/>
              <a:t>“</a:t>
            </a:r>
            <a:br>
              <a:rPr lang="de-DE" sz="2000" dirty="0"/>
            </a:br>
            <a:r>
              <a:rPr lang="de-DE" sz="2000" dirty="0"/>
              <a:t>(</a:t>
            </a:r>
            <a:r>
              <a:rPr lang="de-DE" sz="2000" dirty="0" err="1"/>
              <a:t>radiative</a:t>
            </a:r>
            <a:r>
              <a:rPr lang="de-DE" sz="2000" dirty="0"/>
              <a:t> </a:t>
            </a:r>
            <a:r>
              <a:rPr lang="de-DE" sz="2000" dirty="0" err="1"/>
              <a:t>transfer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a </a:t>
            </a:r>
            <a:r>
              <a:rPr lang="de-DE" sz="2000" dirty="0" err="1"/>
              <a:t>given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 err="1"/>
              <a:t>atmosphere</a:t>
            </a:r>
            <a:r>
              <a:rPr lang="de-DE" sz="2000" dirty="0"/>
              <a:t>)</a:t>
            </a:r>
          </a:p>
          <a:p>
            <a:pPr marL="423862" lvl="1" indent="0">
              <a:buNone/>
            </a:pPr>
            <a:r>
              <a:rPr lang="de-DE" sz="2400" b="1" dirty="0">
                <a:solidFill>
                  <a:srgbClr val="0070C0"/>
                </a:solidFill>
              </a:rPr>
              <a:t>TB = F(T(z), Q(z), P(z), LWC(z))</a:t>
            </a:r>
          </a:p>
          <a:p>
            <a:pPr marL="447675" indent="-423863">
              <a:buFontTx/>
              <a:buChar char="–"/>
            </a:pPr>
            <a:r>
              <a:rPr lang="de-DE" sz="2000" dirty="0"/>
              <a:t>Inversion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800" b="1" dirty="0">
                <a:solidFill>
                  <a:srgbClr val="0070C0"/>
                </a:solidFill>
              </a:rPr>
              <a:t>F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„</a:t>
            </a:r>
            <a:r>
              <a:rPr lang="de-DE" sz="2000" dirty="0" err="1"/>
              <a:t>retrieval</a:t>
            </a:r>
            <a:r>
              <a:rPr lang="de-DE" sz="2000" dirty="0" smtClean="0"/>
              <a:t>“, e.g.:</a:t>
            </a:r>
            <a:endParaRPr lang="de-DE" sz="2000" dirty="0"/>
          </a:p>
          <a:p>
            <a:pPr marL="423862" lvl="1" indent="0">
              <a:buNone/>
            </a:pPr>
            <a:r>
              <a:rPr lang="de-DE" sz="2400" b="1" dirty="0">
                <a:solidFill>
                  <a:srgbClr val="0070C0"/>
                </a:solidFill>
              </a:rPr>
              <a:t>T(z) = F</a:t>
            </a:r>
            <a:r>
              <a:rPr lang="de-DE" sz="2400" b="1" baseline="30000" dirty="0">
                <a:solidFill>
                  <a:srgbClr val="0070C0"/>
                </a:solidFill>
              </a:rPr>
              <a:t>-1</a:t>
            </a:r>
            <a:r>
              <a:rPr lang="de-DE" sz="2400" b="1" dirty="0">
                <a:solidFill>
                  <a:srgbClr val="0070C0"/>
                </a:solidFill>
              </a:rPr>
              <a:t>(TB)</a:t>
            </a:r>
          </a:p>
          <a:p>
            <a:pPr marL="447675" indent="-423863">
              <a:buFontTx/>
              <a:buChar char="–"/>
            </a:pPr>
            <a:r>
              <a:rPr lang="de-DE" sz="2000" dirty="0"/>
              <a:t>Inversion </a:t>
            </a:r>
            <a:r>
              <a:rPr lang="de-DE" sz="2000" dirty="0" err="1"/>
              <a:t>problem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ill-posed</a:t>
            </a:r>
            <a:endParaRPr lang="de-DE" sz="2000" dirty="0"/>
          </a:p>
          <a:p>
            <a:pPr marL="447675" indent="-423863">
              <a:buFontTx/>
              <a:buChar char="–"/>
            </a:pPr>
            <a:r>
              <a:rPr lang="de-DE" sz="2000" dirty="0"/>
              <a:t>Data </a:t>
            </a:r>
            <a:r>
              <a:rPr lang="de-DE" sz="2000" dirty="0" err="1"/>
              <a:t>set</a:t>
            </a:r>
            <a:r>
              <a:rPr lang="de-DE" sz="2000" dirty="0"/>
              <a:t> </a:t>
            </a:r>
            <a:r>
              <a:rPr lang="de-DE" sz="2000" dirty="0" err="1"/>
              <a:t>statistics</a:t>
            </a:r>
            <a:r>
              <a:rPr lang="de-DE" sz="2000" dirty="0"/>
              <a:t> </a:t>
            </a:r>
            <a:r>
              <a:rPr lang="de-DE" sz="2000" dirty="0" err="1"/>
              <a:t>important</a:t>
            </a:r>
            <a:r>
              <a:rPr lang="de-DE" sz="2000" dirty="0" smtClean="0"/>
              <a:t>!</a:t>
            </a:r>
          </a:p>
          <a:p>
            <a:pPr marL="447675" indent="-423863">
              <a:buFontTx/>
              <a:buChar char="–"/>
            </a:pP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499992" y="692696"/>
            <a:ext cx="4542656" cy="2640102"/>
            <a:chOff x="533400" y="1079500"/>
            <a:chExt cx="8382000" cy="5069125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2195512" y="1079500"/>
              <a:ext cx="5026025" cy="47275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sz="1000" b="1" dirty="0" err="1">
                  <a:latin typeface="Arial" charset="0"/>
                </a:rPr>
                <a:t>R</a:t>
              </a:r>
              <a:r>
                <a:rPr lang="de-DE" sz="1000" b="1" dirty="0" err="1" smtClean="0">
                  <a:latin typeface="Arial" charset="0"/>
                </a:rPr>
                <a:t>epresentative</a:t>
              </a:r>
              <a:r>
                <a:rPr lang="de-DE" sz="1000" b="1" dirty="0" smtClean="0">
                  <a:latin typeface="Arial" charset="0"/>
                </a:rPr>
                <a:t> Profile Data Base (RS) </a:t>
              </a:r>
              <a:endParaRPr lang="de-DE" sz="1050" dirty="0"/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2590801" y="1644649"/>
              <a:ext cx="4191000" cy="47275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 dirty="0" err="1" smtClean="0">
                  <a:latin typeface="Arial" charset="0"/>
                </a:rPr>
                <a:t>Cloud</a:t>
              </a:r>
              <a:r>
                <a:rPr lang="de-DE" sz="1000" dirty="0" smtClean="0">
                  <a:latin typeface="Arial" charset="0"/>
                </a:rPr>
                <a:t> </a:t>
              </a:r>
              <a:r>
                <a:rPr lang="de-DE" sz="1000" dirty="0" err="1" smtClean="0">
                  <a:latin typeface="Arial" charset="0"/>
                </a:rPr>
                <a:t>model</a:t>
              </a:r>
              <a:r>
                <a:rPr lang="de-DE" sz="1000" dirty="0" smtClean="0">
                  <a:latin typeface="Arial" charset="0"/>
                </a:rPr>
                <a:t> (</a:t>
              </a:r>
              <a:r>
                <a:rPr lang="en-US" sz="1000" dirty="0">
                  <a:latin typeface="Arial" charset="0"/>
                </a:rPr>
                <a:t>~</a:t>
              </a:r>
              <a:r>
                <a:rPr lang="de-DE" sz="1000" dirty="0">
                  <a:latin typeface="Arial" charset="0"/>
                </a:rPr>
                <a:t> 95 % </a:t>
              </a:r>
              <a:r>
                <a:rPr lang="de-DE" sz="1000" dirty="0" err="1">
                  <a:latin typeface="Arial" charset="0"/>
                </a:rPr>
                <a:t>threshold</a:t>
              </a:r>
              <a:r>
                <a:rPr lang="de-DE" sz="1000" dirty="0">
                  <a:latin typeface="Arial" charset="0"/>
                </a:rPr>
                <a:t>)</a:t>
              </a: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124201" y="2276476"/>
              <a:ext cx="3124200" cy="827324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 dirty="0" err="1" smtClean="0">
                  <a:latin typeface="Arial" charset="0"/>
                </a:rPr>
                <a:t>atmospheric</a:t>
              </a:r>
              <a:r>
                <a:rPr lang="de-DE" sz="1000" dirty="0" smtClean="0">
                  <a:latin typeface="Arial" charset="0"/>
                </a:rPr>
                <a:t> </a:t>
              </a:r>
              <a:r>
                <a:rPr lang="de-DE" sz="1000" dirty="0" err="1" smtClean="0">
                  <a:latin typeface="Arial" charset="0"/>
                </a:rPr>
                <a:t>profiles</a:t>
              </a:r>
              <a:r>
                <a:rPr lang="de-DE" sz="1000" dirty="0">
                  <a:latin typeface="Arial" charset="0"/>
                </a:rPr>
                <a:t>: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de-DE" sz="1000" dirty="0">
                  <a:latin typeface="Arial" charset="0"/>
                </a:rPr>
                <a:t>p(z), T(z), q(z), LWC(z)</a:t>
              </a:r>
              <a:endParaRPr lang="de-DE" sz="1050" dirty="0"/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690563" y="3536949"/>
              <a:ext cx="1523999" cy="48753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>
                  <a:latin typeface="Arial" charset="0"/>
                </a:rPr>
                <a:t>Integration</a:t>
              </a:r>
              <a:endParaRPr lang="de-DE" sz="1050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590801" y="3536949"/>
              <a:ext cx="1523999" cy="47275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 dirty="0" smtClean="0">
                  <a:latin typeface="Arial" charset="0"/>
                </a:rPr>
                <a:t>RT </a:t>
              </a:r>
              <a:r>
                <a:rPr lang="de-DE" sz="1000" dirty="0" err="1" smtClean="0">
                  <a:latin typeface="Arial" charset="0"/>
                </a:rPr>
                <a:t>model</a:t>
              </a:r>
              <a:endParaRPr lang="de-DE" sz="1050" dirty="0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90563" y="4437063"/>
              <a:ext cx="1523999" cy="48753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 b="1" dirty="0">
                  <a:solidFill>
                    <a:srgbClr val="FF0000"/>
                  </a:solidFill>
                  <a:latin typeface="Arial" charset="0"/>
                </a:rPr>
                <a:t>LWP, IWV</a:t>
              </a:r>
              <a:endParaRPr lang="de-DE" sz="1050" dirty="0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778125" y="4437063"/>
              <a:ext cx="1066800" cy="47275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 b="1">
                  <a:solidFill>
                    <a:srgbClr val="3333FF"/>
                  </a:solidFill>
                  <a:latin typeface="Arial" charset="0"/>
                </a:rPr>
                <a:t>TB(</a:t>
              </a:r>
              <a:r>
                <a:rPr lang="de-DE" sz="1000" b="1">
                  <a:solidFill>
                    <a:srgbClr val="3333FF"/>
                  </a:solidFill>
                  <a:latin typeface="Arial" charset="0"/>
                  <a:sym typeface="Symbol" charset="2"/>
                </a:rPr>
                <a:t>)</a:t>
              </a:r>
              <a:endParaRPr lang="de-DE" sz="1050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1143000" y="5321301"/>
              <a:ext cx="3428999" cy="827324"/>
            </a:xfrm>
            <a:prstGeom prst="rect">
              <a:avLst/>
            </a:prstGeom>
            <a:solidFill>
              <a:srgbClr val="B1BFFD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>
                  <a:latin typeface="Arial" charset="0"/>
                </a:rPr>
                <a:t>Statistisches Modell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de-DE" sz="1000">
                  <a:latin typeface="Arial" charset="0"/>
                </a:rPr>
                <a:t>mult. Regression, NN</a:t>
              </a: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2362200" y="2654300"/>
              <a:ext cx="762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2362200" y="26543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1447800" y="3340100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V="1">
              <a:off x="1447800" y="3340100"/>
              <a:ext cx="0" cy="198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3352800" y="3340100"/>
              <a:ext cx="0" cy="198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1447800" y="39497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1447800" y="4864100"/>
              <a:ext cx="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3352800" y="33401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3352800" y="39497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3352800" y="4864100"/>
              <a:ext cx="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5410200" y="3492500"/>
              <a:ext cx="1523999" cy="47275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 dirty="0">
                  <a:latin typeface="Arial" charset="0"/>
                </a:rPr>
                <a:t>R</a:t>
              </a:r>
              <a:r>
                <a:rPr lang="de-DE" sz="1000" dirty="0" smtClean="0">
                  <a:latin typeface="Arial" charset="0"/>
                </a:rPr>
                <a:t>T </a:t>
              </a:r>
              <a:r>
                <a:rPr lang="de-DE" sz="1000" dirty="0" err="1" smtClean="0">
                  <a:latin typeface="Arial" charset="0"/>
                </a:rPr>
                <a:t>model</a:t>
              </a:r>
              <a:endParaRPr lang="de-DE" sz="1000" dirty="0">
                <a:latin typeface="Arial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7310438" y="3492500"/>
              <a:ext cx="1523999" cy="48753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 dirty="0">
                  <a:latin typeface="Arial" charset="0"/>
                </a:rPr>
                <a:t>Integration</a:t>
              </a:r>
              <a:endParaRPr lang="de-DE" sz="1050" dirty="0"/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5791200" y="4406901"/>
              <a:ext cx="914399" cy="76823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 b="1">
                  <a:solidFill>
                    <a:srgbClr val="3333FF"/>
                  </a:solidFill>
                  <a:latin typeface="Arial" charset="0"/>
                </a:rPr>
                <a:t>TB(</a:t>
              </a:r>
              <a:r>
                <a:rPr lang="de-DE" sz="1000" b="1">
                  <a:solidFill>
                    <a:srgbClr val="3333FF"/>
                  </a:solidFill>
                  <a:latin typeface="Arial" charset="0"/>
                  <a:sym typeface="Symbol" charset="2"/>
                </a:rPr>
                <a:t>)</a:t>
              </a:r>
              <a:endParaRPr lang="de-DE" sz="10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>
              <a:off x="7315201" y="4392614"/>
              <a:ext cx="1447801" cy="47275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000" b="1">
                  <a:solidFill>
                    <a:srgbClr val="FF0000"/>
                  </a:solidFill>
                  <a:latin typeface="Arial" charset="0"/>
                </a:rPr>
                <a:t>LWP, IWV</a:t>
              </a:r>
              <a:r>
                <a:rPr lang="de-DE" sz="1000" b="1">
                  <a:solidFill>
                    <a:srgbClr val="3333FF"/>
                  </a:solidFill>
                  <a:latin typeface="Arial" charset="0"/>
                </a:rPr>
                <a:t> </a:t>
              </a:r>
              <a:endParaRPr lang="de-DE" sz="1000" b="1">
                <a:solidFill>
                  <a:srgbClr val="3333FF"/>
                </a:solidFill>
                <a:latin typeface="Arial" charset="0"/>
                <a:sym typeface="Symbol" charset="2"/>
              </a:endParaRPr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 flipV="1">
              <a:off x="6248400" y="2609850"/>
              <a:ext cx="833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7081838" y="260985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167438" y="3295650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 flipV="1">
              <a:off x="6167438" y="3295650"/>
              <a:ext cx="0" cy="198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8072438" y="3295650"/>
              <a:ext cx="0" cy="198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>
              <a:off x="6167438" y="390525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>
              <a:off x="6167438" y="4819650"/>
              <a:ext cx="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>
              <a:off x="8072438" y="329565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>
              <a:off x="8072438" y="390525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>
              <a:off x="8072438" y="4819650"/>
              <a:ext cx="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40" name="Text Box 34"/>
            <p:cNvSpPr txBox="1">
              <a:spLocks noChangeArrowheads="1"/>
            </p:cNvSpPr>
            <p:nvPr/>
          </p:nvSpPr>
          <p:spPr bwMode="auto">
            <a:xfrm>
              <a:off x="5219701" y="5278438"/>
              <a:ext cx="1638300" cy="4727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sz="1000" dirty="0" err="1" smtClean="0">
                  <a:latin typeface="Arial" charset="0"/>
                </a:rPr>
                <a:t>Algorithm</a:t>
              </a:r>
              <a:endParaRPr lang="de-DE" sz="1050" dirty="0"/>
            </a:p>
          </p:txBody>
        </p:sp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533400" y="2654299"/>
              <a:ext cx="1295400" cy="47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sz="1000" b="1" dirty="0">
                  <a:solidFill>
                    <a:srgbClr val="00B050"/>
                  </a:solidFill>
                  <a:latin typeface="Arial" charset="0"/>
                </a:rPr>
                <a:t>Training</a:t>
              </a:r>
            </a:p>
          </p:txBody>
        </p:sp>
        <p:sp>
          <p:nvSpPr>
            <p:cNvPr id="42" name="Text Box 36"/>
            <p:cNvSpPr txBox="1">
              <a:spLocks noChangeArrowheads="1"/>
            </p:cNvSpPr>
            <p:nvPr/>
          </p:nvSpPr>
          <p:spPr bwMode="auto">
            <a:xfrm>
              <a:off x="7467599" y="2654299"/>
              <a:ext cx="1295400" cy="47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sz="1000" b="1" dirty="0">
                  <a:solidFill>
                    <a:srgbClr val="FF0000"/>
                  </a:solidFill>
                  <a:latin typeface="Arial" charset="0"/>
                </a:rPr>
                <a:t>Test</a:t>
              </a:r>
            </a:p>
          </p:txBody>
        </p:sp>
        <p:sp>
          <p:nvSpPr>
            <p:cNvPr id="43" name="Line 37"/>
            <p:cNvSpPr>
              <a:spLocks noChangeShapeType="1"/>
            </p:cNvSpPr>
            <p:nvPr/>
          </p:nvSpPr>
          <p:spPr bwMode="auto">
            <a:xfrm flipV="1">
              <a:off x="4572000" y="5548313"/>
              <a:ext cx="647700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>
              <a:off x="7315201" y="5278438"/>
              <a:ext cx="1600199" cy="4727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sz="1000" dirty="0" err="1" smtClean="0">
                  <a:latin typeface="Arial" charset="0"/>
                </a:rPr>
                <a:t>Comparison</a:t>
              </a:r>
              <a:endParaRPr lang="de-DE" sz="1050" dirty="0"/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>
              <a:off x="6858000" y="5548313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</p:grpSp>
      <p:sp>
        <p:nvSpPr>
          <p:cNvPr id="46" name="Inhaltsplatzhalter 2"/>
          <p:cNvSpPr txBox="1">
            <a:spLocks/>
          </p:cNvSpPr>
          <p:nvPr/>
        </p:nvSpPr>
        <p:spPr bwMode="auto">
          <a:xfrm>
            <a:off x="107504" y="3789041"/>
            <a:ext cx="9036496" cy="2711382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 smtClean="0"/>
              <a:t>Radiative</a:t>
            </a:r>
            <a:r>
              <a:rPr lang="de-DE" sz="2000" dirty="0" smtClean="0"/>
              <a:t> Transfer Model </a:t>
            </a:r>
            <a:r>
              <a:rPr lang="de-DE" sz="2000" dirty="0" err="1" smtClean="0"/>
              <a:t>simulates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instrument</a:t>
            </a:r>
            <a:r>
              <a:rPr lang="de-DE" sz="2000" dirty="0" smtClean="0"/>
              <a:t> </a:t>
            </a:r>
            <a:r>
              <a:rPr lang="de-DE" sz="2000" dirty="0" err="1" smtClean="0"/>
              <a:t>response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each</a:t>
            </a:r>
            <a:r>
              <a:rPr lang="de-DE" sz="2000" dirty="0" smtClean="0"/>
              <a:t> </a:t>
            </a:r>
            <a:r>
              <a:rPr lang="de-DE" sz="2000" dirty="0" err="1" smtClean="0"/>
              <a:t>atmospheric</a:t>
            </a:r>
            <a:r>
              <a:rPr lang="de-DE" sz="2000" dirty="0" smtClean="0"/>
              <a:t> </a:t>
            </a:r>
            <a:r>
              <a:rPr lang="de-DE" sz="2000" dirty="0" err="1" smtClean="0"/>
              <a:t>state</a:t>
            </a:r>
            <a:r>
              <a:rPr lang="de-DE" sz="2000" dirty="0" smtClean="0"/>
              <a:t> („Forward Model“)</a:t>
            </a:r>
          </a:p>
          <a:p>
            <a:r>
              <a:rPr lang="de-DE" sz="2000" dirty="0" smtClean="0"/>
              <a:t>Different </a:t>
            </a:r>
            <a:r>
              <a:rPr lang="de-DE" sz="2000" dirty="0" err="1" smtClean="0"/>
              <a:t>choices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inversion</a:t>
            </a:r>
            <a:r>
              <a:rPr lang="de-DE" sz="2000" dirty="0" smtClean="0"/>
              <a:t> </a:t>
            </a:r>
            <a:r>
              <a:rPr lang="de-DE" sz="2000" dirty="0" err="1" smtClean="0"/>
              <a:t>scheme</a:t>
            </a:r>
            <a:r>
              <a:rPr lang="de-DE" sz="2000" dirty="0"/>
              <a:t>:</a:t>
            </a:r>
            <a:endParaRPr lang="de-DE" sz="2000" dirty="0" smtClean="0"/>
          </a:p>
          <a:p>
            <a:pPr lvl="1"/>
            <a:r>
              <a:rPr lang="de-DE" dirty="0" smtClean="0"/>
              <a:t>Regression </a:t>
            </a:r>
            <a:r>
              <a:rPr lang="de-DE" dirty="0" err="1" smtClean="0"/>
              <a:t>retrievals</a:t>
            </a:r>
            <a:r>
              <a:rPr lang="de-DE" dirty="0" smtClean="0"/>
              <a:t> </a:t>
            </a:r>
            <a:r>
              <a:rPr lang="de-DE" dirty="0" err="1" smtClean="0"/>
              <a:t>derived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fitting</a:t>
            </a:r>
            <a:r>
              <a:rPr lang="de-DE" dirty="0" smtClean="0"/>
              <a:t> </a:t>
            </a:r>
            <a:r>
              <a:rPr lang="de-DE" dirty="0" err="1" smtClean="0"/>
              <a:t>mathematical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explain</a:t>
            </a:r>
            <a:r>
              <a:rPr lang="de-DE" dirty="0" smtClean="0"/>
              <a:t> </a:t>
            </a:r>
            <a:r>
              <a:rPr lang="de-DE" dirty="0" err="1" smtClean="0"/>
              <a:t>atmospheric</a:t>
            </a:r>
            <a:r>
              <a:rPr lang="de-DE" dirty="0" smtClean="0"/>
              <a:t> variables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TB-</a:t>
            </a:r>
            <a:r>
              <a:rPr lang="de-DE" dirty="0" err="1" smtClean="0"/>
              <a:t>vector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Iterative („</a:t>
            </a:r>
            <a:r>
              <a:rPr lang="de-DE" dirty="0" err="1" smtClean="0"/>
              <a:t>physical</a:t>
            </a:r>
            <a:r>
              <a:rPr lang="de-DE" dirty="0" smtClean="0"/>
              <a:t>“) </a:t>
            </a:r>
            <a:r>
              <a:rPr lang="de-DE" dirty="0" err="1" smtClean="0"/>
              <a:t>retrievals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guess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 and </a:t>
            </a:r>
            <a:r>
              <a:rPr lang="de-DE" dirty="0" err="1" smtClean="0"/>
              <a:t>iteratively</a:t>
            </a:r>
            <a:r>
              <a:rPr lang="de-DE" dirty="0" smtClean="0"/>
              <a:t> </a:t>
            </a:r>
            <a:r>
              <a:rPr lang="de-DE" dirty="0" err="1" smtClean="0"/>
              <a:t>modify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minimize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TB </a:t>
            </a:r>
            <a:r>
              <a:rPr lang="de-DE" dirty="0" err="1" smtClean="0"/>
              <a:t>difference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simulated</a:t>
            </a:r>
            <a:r>
              <a:rPr lang="de-DE" dirty="0" smtClean="0"/>
              <a:t> and </a:t>
            </a:r>
            <a:r>
              <a:rPr lang="de-DE" dirty="0" err="1" smtClean="0"/>
              <a:t>mesured</a:t>
            </a:r>
            <a:r>
              <a:rPr lang="de-DE" dirty="0" smtClean="0"/>
              <a:t> TB</a:t>
            </a:r>
            <a:br>
              <a:rPr lang="de-DE" dirty="0" smtClean="0"/>
            </a:br>
            <a:r>
              <a:rPr lang="de-DE" dirty="0" smtClean="0">
                <a:sym typeface="Wingdings" pitchFamily="2" charset="2"/>
              </a:rPr>
              <a:t> 1D-Var, 4D-Var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358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Building</a:t>
            </a:r>
            <a:r>
              <a:rPr lang="de-DE" b="1" dirty="0"/>
              <a:t> and </a:t>
            </a:r>
            <a:r>
              <a:rPr lang="de-DE" b="1" dirty="0" err="1"/>
              <a:t>Testing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smtClean="0"/>
              <a:t>a Statistical </a:t>
            </a:r>
            <a:r>
              <a:rPr lang="de-DE" b="1" dirty="0" err="1" smtClean="0"/>
              <a:t>Retrieval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692150"/>
            <a:ext cx="9144000" cy="56165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>
              <a:buFontTx/>
              <a:buAutoNum type="arabicPeriod"/>
            </a:pPr>
            <a:r>
              <a:rPr lang="en-US" sz="1800" b="1" smtClean="0">
                <a:solidFill>
                  <a:srgbClr val="FF8700"/>
                </a:solidFill>
              </a:rPr>
              <a:t>Task:</a:t>
            </a:r>
            <a:r>
              <a:rPr lang="en-US" sz="1800" smtClean="0"/>
              <a:t> Find equation that links IWV to brightness temperatures (TB):</a:t>
            </a:r>
            <a:br>
              <a:rPr lang="en-US" sz="1800" smtClean="0"/>
            </a:br>
            <a:r>
              <a:rPr lang="en-US" sz="1800" smtClean="0"/>
              <a:t>	 IWV = a0 + a1*TB1 + a2*TB2 + a3*TB3 + …</a:t>
            </a:r>
            <a:br>
              <a:rPr lang="en-US" sz="1800" smtClean="0"/>
            </a:br>
            <a:r>
              <a:rPr lang="en-US" sz="1800" smtClean="0"/>
              <a:t>	(IWV = a0 + a1*TB1 + a2*(TB1)</a:t>
            </a:r>
            <a:r>
              <a:rPr lang="en-US" sz="1800" baseline="30000" smtClean="0"/>
              <a:t>2</a:t>
            </a:r>
            <a:r>
              <a:rPr lang="en-US" sz="1800" smtClean="0"/>
              <a:t> + a3*TB2 + … )</a:t>
            </a:r>
            <a:br>
              <a:rPr lang="en-US" sz="1800" smtClean="0"/>
            </a:br>
            <a:r>
              <a:rPr lang="en-US" sz="800" smtClean="0"/>
              <a:t> </a:t>
            </a:r>
          </a:p>
          <a:p>
            <a:pPr marL="381000" indent="-381000">
              <a:buFontTx/>
              <a:buAutoNum type="arabicPeriod"/>
            </a:pPr>
            <a:r>
              <a:rPr lang="en-US" sz="1800" smtClean="0"/>
              <a:t>Use 10.000 Radio soundings to 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sz="1600" smtClean="0">
                <a:sym typeface="Wingdings" pitchFamily="2" charset="2"/>
              </a:rPr>
              <a:t>Calculate/Analyze </a:t>
            </a:r>
            <a:r>
              <a:rPr lang="en-US" sz="1600" smtClean="0">
                <a:solidFill>
                  <a:srgbClr val="FF8700"/>
                </a:solidFill>
                <a:sym typeface="Wingdings" pitchFamily="2" charset="2"/>
              </a:rPr>
              <a:t>real IWV</a:t>
            </a:r>
            <a:r>
              <a:rPr lang="en-US" sz="1600" smtClean="0">
                <a:sym typeface="Wingdings" pitchFamily="2" charset="2"/>
              </a:rPr>
              <a:t> from soundings 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sz="1600" smtClean="0"/>
              <a:t>Simulate TB1, TB2, TB3, …</a:t>
            </a:r>
            <a:br>
              <a:rPr lang="en-US" sz="1600" smtClean="0"/>
            </a:br>
            <a:r>
              <a:rPr lang="en-US" sz="800" smtClean="0"/>
              <a:t> </a:t>
            </a:r>
          </a:p>
          <a:p>
            <a:pPr marL="381000" indent="-381000">
              <a:buFont typeface="Wingdings" pitchFamily="2" charset="2"/>
              <a:buAutoNum type="arabicPeriod"/>
            </a:pPr>
            <a:r>
              <a:rPr lang="en-US" sz="1800" smtClean="0"/>
              <a:t>Use 5.000 pairs of IWV and corresponding brightness temperature vectors (TB1, TB2, TB3, …) to derive coefficients a0, a1, a2, a3, …</a:t>
            </a:r>
            <a:br>
              <a:rPr lang="en-US" sz="1800" smtClean="0"/>
            </a:br>
            <a:r>
              <a:rPr lang="en-US" sz="800" smtClean="0"/>
              <a:t> </a:t>
            </a:r>
          </a:p>
          <a:p>
            <a:pPr marL="381000" indent="-381000">
              <a:buFont typeface="Wingdings" pitchFamily="2" charset="2"/>
              <a:buAutoNum type="arabicPeriod"/>
            </a:pPr>
            <a:r>
              <a:rPr lang="en-US" sz="1800" smtClean="0"/>
              <a:t>Use remaining 5.000 pairs of real IWV and simulated TB to test the retrieval: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sz="1600" smtClean="0"/>
              <a:t>For each set of simulated brightness temperatures, apply coefficients a0,a1,a2,..</a:t>
            </a:r>
            <a:br>
              <a:rPr lang="en-US" sz="1600" smtClean="0"/>
            </a:br>
            <a:r>
              <a:rPr lang="en-US" sz="1600" smtClean="0"/>
              <a:t>to calculate (=retrieve) a </a:t>
            </a:r>
            <a:r>
              <a:rPr lang="en-US" sz="1600" smtClean="0">
                <a:solidFill>
                  <a:srgbClr val="FF8700"/>
                </a:solidFill>
              </a:rPr>
              <a:t>simulated IWV</a:t>
            </a:r>
            <a:r>
              <a:rPr lang="en-US" sz="1600" smtClean="0"/>
              <a:t> (not real TB measurements, but simulated TB measurements used during retrieval)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sz="1600" smtClean="0"/>
              <a:t>Compare “</a:t>
            </a:r>
            <a:r>
              <a:rPr lang="en-US" sz="1600" smtClean="0">
                <a:solidFill>
                  <a:srgbClr val="FF8700"/>
                </a:solidFill>
              </a:rPr>
              <a:t>real IWV</a:t>
            </a:r>
            <a:r>
              <a:rPr lang="en-US" sz="1600" smtClean="0"/>
              <a:t>” to “simulated IWV” from application of retrieval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sz="1600" smtClean="0"/>
              <a:t>For 5.000 cases, we have a difference of real IWV and retrieved IWV</a:t>
            </a:r>
            <a:br>
              <a:rPr lang="en-US" sz="1600" smtClean="0"/>
            </a:br>
            <a:r>
              <a:rPr lang="en-US" sz="1600" smtClean="0"/>
              <a:t>(and can calculate corellation, RMS, Bias)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sz="1600" smtClean="0"/>
              <a:t>Real IWV is integral of RH-profile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sz="1600" smtClean="0"/>
              <a:t>Simulated IWV is retrieved from simulated TB-vector, which is depending on the full atmospheric condition (different cloud situations, different T-profiles, etc…)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402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Retrieval</a:t>
            </a:r>
            <a:r>
              <a:rPr lang="de-DE" b="1" dirty="0" smtClean="0"/>
              <a:t> </a:t>
            </a:r>
            <a:r>
              <a:rPr lang="de-DE" b="1" dirty="0"/>
              <a:t>T</a:t>
            </a:r>
            <a:r>
              <a:rPr lang="de-DE" b="1" dirty="0" smtClean="0"/>
              <a:t>est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568800"/>
            <a:ext cx="9144000" cy="699960"/>
          </a:xfrm>
        </p:spPr>
        <p:txBody>
          <a:bodyPr/>
          <a:lstStyle/>
          <a:p>
            <a:r>
              <a:rPr lang="de-DE" dirty="0" err="1" smtClean="0"/>
              <a:t>Retrieval</a:t>
            </a:r>
            <a:r>
              <a:rPr lang="de-DE" dirty="0" smtClean="0"/>
              <a:t> </a:t>
            </a:r>
            <a:r>
              <a:rPr lang="de-DE" dirty="0" err="1" smtClean="0"/>
              <a:t>self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estimates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in </a:t>
            </a:r>
            <a:r>
              <a:rPr lang="de-DE" dirty="0" err="1" smtClean="0"/>
              <a:t>terms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RMS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25311" r="6493" b="7391"/>
          <a:stretch/>
        </p:blipFill>
        <p:spPr>
          <a:xfrm>
            <a:off x="251520" y="1052736"/>
            <a:ext cx="8712968" cy="54742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8386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RTM </a:t>
            </a:r>
            <a:r>
              <a:rPr lang="de-DE" b="1" dirty="0"/>
              <a:t>M</a:t>
            </a:r>
            <a:r>
              <a:rPr lang="de-DE" b="1" dirty="0" smtClean="0"/>
              <a:t>odel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496" y="568800"/>
            <a:ext cx="9108504" cy="4864430"/>
          </a:xfrm>
        </p:spPr>
        <p:txBody>
          <a:bodyPr/>
          <a:lstStyle/>
          <a:p>
            <a:r>
              <a:rPr lang="de-DE" sz="2000" dirty="0" smtClean="0"/>
              <a:t>RT </a:t>
            </a:r>
            <a:r>
              <a:rPr lang="de-DE" sz="2000" dirty="0" err="1" smtClean="0"/>
              <a:t>model</a:t>
            </a:r>
            <a:r>
              <a:rPr lang="de-DE" sz="2000" dirty="0" smtClean="0"/>
              <a:t> </a:t>
            </a:r>
            <a:r>
              <a:rPr lang="de-DE" sz="2000" dirty="0" err="1" smtClean="0"/>
              <a:t>solves</a:t>
            </a:r>
            <a:r>
              <a:rPr lang="de-DE" sz="2000" dirty="0" smtClean="0"/>
              <a:t> 1D </a:t>
            </a:r>
            <a:r>
              <a:rPr lang="de-DE" sz="2000" dirty="0" err="1" smtClean="0"/>
              <a:t>or</a:t>
            </a:r>
            <a:r>
              <a:rPr lang="de-DE" sz="2000" dirty="0" smtClean="0"/>
              <a:t> 3D </a:t>
            </a:r>
            <a:r>
              <a:rPr lang="de-DE" sz="2000" dirty="0" err="1" smtClean="0"/>
              <a:t>radiative</a:t>
            </a:r>
            <a:r>
              <a:rPr lang="de-DE" sz="2000" dirty="0" smtClean="0"/>
              <a:t> </a:t>
            </a:r>
            <a:r>
              <a:rPr lang="de-DE" sz="2000" dirty="0" err="1" smtClean="0"/>
              <a:t>transfer</a:t>
            </a:r>
            <a:r>
              <a:rPr lang="de-DE" sz="2000" dirty="0" smtClean="0"/>
              <a:t> </a:t>
            </a:r>
            <a:r>
              <a:rPr lang="de-DE" sz="2000" dirty="0" err="1" smtClean="0"/>
              <a:t>equation</a:t>
            </a:r>
            <a:endParaRPr lang="de-DE" sz="2000" dirty="0" smtClean="0"/>
          </a:p>
          <a:p>
            <a:r>
              <a:rPr lang="de-DE" sz="2000" dirty="0" smtClean="0"/>
              <a:t>Simple </a:t>
            </a:r>
            <a:r>
              <a:rPr lang="de-DE" sz="2000" dirty="0" err="1" smtClean="0"/>
              <a:t>emission</a:t>
            </a:r>
            <a:r>
              <a:rPr lang="de-DE" sz="2000" dirty="0" smtClean="0"/>
              <a:t>/</a:t>
            </a:r>
            <a:r>
              <a:rPr lang="de-DE" sz="2000" dirty="0" err="1" smtClean="0"/>
              <a:t>absorption</a:t>
            </a:r>
            <a:r>
              <a:rPr lang="de-DE" sz="2000" dirty="0" smtClean="0"/>
              <a:t> </a:t>
            </a:r>
            <a:r>
              <a:rPr lang="de-DE" sz="2000" dirty="0" err="1" smtClean="0"/>
              <a:t>models</a:t>
            </a:r>
            <a:r>
              <a:rPr lang="de-DE" sz="2000" dirty="0" smtClean="0"/>
              <a:t> </a:t>
            </a:r>
          </a:p>
          <a:p>
            <a:r>
              <a:rPr lang="de-DE" sz="2000" dirty="0" err="1" smtClean="0"/>
              <a:t>Sophisticated</a:t>
            </a:r>
            <a:r>
              <a:rPr lang="de-DE" sz="2000" dirty="0" smtClean="0"/>
              <a:t> (multiple) </a:t>
            </a:r>
            <a:r>
              <a:rPr lang="de-DE" sz="2000" dirty="0" err="1" smtClean="0"/>
              <a:t>scattering</a:t>
            </a:r>
            <a:r>
              <a:rPr lang="de-DE" sz="2000" dirty="0" smtClean="0"/>
              <a:t> </a:t>
            </a:r>
            <a:r>
              <a:rPr lang="de-DE" sz="2000" dirty="0" err="1" smtClean="0"/>
              <a:t>codes</a:t>
            </a:r>
            <a:endParaRPr lang="de-DE" sz="2000" dirty="0" smtClean="0"/>
          </a:p>
          <a:p>
            <a:r>
              <a:rPr lang="de-DE" sz="2000" dirty="0" err="1" smtClean="0"/>
              <a:t>Polarization</a:t>
            </a:r>
            <a:r>
              <a:rPr lang="de-DE" sz="2000" dirty="0" smtClean="0"/>
              <a:t> (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effects</a:t>
            </a:r>
            <a:r>
              <a:rPr lang="de-DE" sz="2000" dirty="0" smtClean="0"/>
              <a:t>, non-</a:t>
            </a:r>
            <a:r>
              <a:rPr lang="de-DE" sz="2000" dirty="0" err="1" smtClean="0"/>
              <a:t>spherical</a:t>
            </a:r>
            <a:r>
              <a:rPr lang="de-DE" sz="2000" dirty="0" smtClean="0"/>
              <a:t> </a:t>
            </a:r>
            <a:r>
              <a:rPr lang="de-DE" sz="2000" dirty="0" err="1" smtClean="0"/>
              <a:t>hydrometeors</a:t>
            </a:r>
            <a:r>
              <a:rPr lang="de-DE" sz="2000" dirty="0" smtClean="0"/>
              <a:t>)</a:t>
            </a:r>
            <a:endParaRPr lang="de-DE" sz="800" dirty="0" smtClean="0"/>
          </a:p>
          <a:p>
            <a:endParaRPr lang="de-DE" sz="800" dirty="0"/>
          </a:p>
          <a:p>
            <a:pPr marL="0" indent="0">
              <a:buNone/>
            </a:pPr>
            <a:r>
              <a:rPr lang="de-DE" sz="2000" b="1" dirty="0" err="1" smtClean="0">
                <a:solidFill>
                  <a:srgbClr val="7EA0FF"/>
                </a:solidFill>
              </a:rPr>
              <a:t>Before</a:t>
            </a:r>
            <a:r>
              <a:rPr lang="de-DE" sz="2000" b="1" dirty="0" smtClean="0">
                <a:solidFill>
                  <a:srgbClr val="7EA0FF"/>
                </a:solidFill>
              </a:rPr>
              <a:t> </a:t>
            </a:r>
            <a:r>
              <a:rPr lang="de-DE" sz="2000" b="1" dirty="0" err="1" smtClean="0">
                <a:solidFill>
                  <a:srgbClr val="7EA0FF"/>
                </a:solidFill>
              </a:rPr>
              <a:t>retrieval</a:t>
            </a:r>
            <a:r>
              <a:rPr lang="de-DE" sz="2000" b="1" dirty="0" smtClean="0">
                <a:solidFill>
                  <a:srgbClr val="7EA0FF"/>
                </a:solidFill>
              </a:rPr>
              <a:t> </a:t>
            </a:r>
            <a:r>
              <a:rPr lang="de-DE" sz="2000" b="1" dirty="0" err="1" smtClean="0">
                <a:solidFill>
                  <a:srgbClr val="7EA0FF"/>
                </a:solidFill>
              </a:rPr>
              <a:t>building</a:t>
            </a:r>
            <a:r>
              <a:rPr lang="de-DE" sz="2000" b="1" dirty="0" smtClean="0">
                <a:solidFill>
                  <a:srgbClr val="7EA0FF"/>
                </a:solidFill>
              </a:rPr>
              <a:t>:</a:t>
            </a:r>
          </a:p>
          <a:p>
            <a:r>
              <a:rPr lang="de-DE" sz="2000" dirty="0" smtClean="0"/>
              <a:t>Last </a:t>
            </a:r>
            <a:r>
              <a:rPr lang="de-DE" sz="2000" dirty="0" err="1" smtClean="0"/>
              <a:t>processing</a:t>
            </a:r>
            <a:r>
              <a:rPr lang="de-DE" sz="2000" dirty="0" smtClean="0"/>
              <a:t> </a:t>
            </a:r>
            <a:r>
              <a:rPr lang="de-DE" sz="2000" dirty="0" err="1" smtClean="0"/>
              <a:t>layer</a:t>
            </a:r>
            <a:r>
              <a:rPr lang="de-DE" sz="2000" dirty="0" smtClean="0"/>
              <a:t> </a:t>
            </a:r>
            <a:r>
              <a:rPr lang="de-DE" sz="2000" dirty="0" err="1" smtClean="0"/>
              <a:t>needs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model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imperfections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radiometer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, such </a:t>
            </a:r>
            <a:r>
              <a:rPr lang="de-DE" sz="2000" dirty="0" err="1" smtClean="0"/>
              <a:t>as</a:t>
            </a:r>
            <a:endParaRPr lang="de-DE" sz="2000" dirty="0" smtClean="0"/>
          </a:p>
          <a:p>
            <a:pPr lvl="1"/>
            <a:r>
              <a:rPr lang="de-DE" sz="1400" dirty="0" smtClean="0"/>
              <a:t>RMS </a:t>
            </a:r>
            <a:r>
              <a:rPr lang="de-DE" sz="1400" dirty="0" err="1" smtClean="0"/>
              <a:t>noise</a:t>
            </a:r>
            <a:endParaRPr lang="de-DE" sz="1400" dirty="0" smtClean="0"/>
          </a:p>
          <a:p>
            <a:pPr lvl="1"/>
            <a:r>
              <a:rPr lang="de-DE" sz="1400" dirty="0" err="1" smtClean="0"/>
              <a:t>Calibration</a:t>
            </a:r>
            <a:r>
              <a:rPr lang="de-DE" sz="1400" dirty="0" smtClean="0"/>
              <a:t> </a:t>
            </a:r>
            <a:r>
              <a:rPr lang="de-DE" sz="1400" dirty="0" err="1" smtClean="0"/>
              <a:t>uncertainties</a:t>
            </a:r>
            <a:endParaRPr lang="de-DE" sz="1400" dirty="0" smtClean="0"/>
          </a:p>
          <a:p>
            <a:pPr lvl="1"/>
            <a:r>
              <a:rPr lang="de-DE" sz="1400" dirty="0" smtClean="0"/>
              <a:t>Band </a:t>
            </a:r>
            <a:r>
              <a:rPr lang="de-DE" sz="1400" dirty="0" err="1" smtClean="0"/>
              <a:t>width</a:t>
            </a:r>
            <a:r>
              <a:rPr lang="de-DE" sz="1400" dirty="0" smtClean="0"/>
              <a:t> </a:t>
            </a:r>
            <a:r>
              <a:rPr lang="de-DE" sz="1400" dirty="0" err="1" smtClean="0"/>
              <a:t>effects</a:t>
            </a:r>
            <a:r>
              <a:rPr lang="de-DE" sz="1400" dirty="0" smtClean="0"/>
              <a:t> (</a:t>
            </a:r>
            <a:r>
              <a:rPr lang="de-DE" sz="1400" dirty="0" err="1" smtClean="0"/>
              <a:t>no</a:t>
            </a:r>
            <a:r>
              <a:rPr lang="de-DE" sz="1400" dirty="0" smtClean="0"/>
              <a:t> such </a:t>
            </a:r>
            <a:r>
              <a:rPr lang="de-DE" sz="1400" dirty="0" err="1" smtClean="0"/>
              <a:t>thing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a </a:t>
            </a:r>
            <a:r>
              <a:rPr lang="de-DE" sz="1400" dirty="0" err="1" smtClean="0"/>
              <a:t>centre</a:t>
            </a:r>
            <a:r>
              <a:rPr lang="de-DE" sz="1400" dirty="0" smtClean="0"/>
              <a:t> </a:t>
            </a:r>
            <a:r>
              <a:rPr lang="de-DE" sz="1400" dirty="0" err="1" smtClean="0"/>
              <a:t>frequency</a:t>
            </a:r>
            <a:r>
              <a:rPr lang="de-DE" sz="1400" dirty="0" smtClean="0"/>
              <a:t>!)</a:t>
            </a:r>
          </a:p>
          <a:p>
            <a:pPr lvl="1"/>
            <a:r>
              <a:rPr lang="de-DE" sz="1400" dirty="0" smtClean="0"/>
              <a:t>Beam </a:t>
            </a:r>
            <a:r>
              <a:rPr lang="de-DE" sz="1400" dirty="0" err="1" smtClean="0"/>
              <a:t>width</a:t>
            </a:r>
            <a:r>
              <a:rPr lang="de-DE" sz="1400" dirty="0" smtClean="0"/>
              <a:t> (</a:t>
            </a:r>
            <a:r>
              <a:rPr lang="de-DE" sz="1400" dirty="0" err="1" smtClean="0"/>
              <a:t>antenna</a:t>
            </a:r>
            <a:r>
              <a:rPr lang="de-DE" sz="1400" dirty="0" smtClean="0"/>
              <a:t> </a:t>
            </a:r>
            <a:r>
              <a:rPr lang="de-DE" sz="1400" dirty="0" err="1" smtClean="0"/>
              <a:t>patterns</a:t>
            </a:r>
            <a:r>
              <a:rPr lang="de-DE" sz="1400" dirty="0" smtClean="0"/>
              <a:t> </a:t>
            </a:r>
            <a:r>
              <a:rPr lang="de-DE" sz="1400" dirty="0" err="1" smtClean="0"/>
              <a:t>usually</a:t>
            </a:r>
            <a:r>
              <a:rPr lang="de-DE" sz="1400" dirty="0" smtClean="0"/>
              <a:t> 1 </a:t>
            </a:r>
            <a:r>
              <a:rPr lang="de-DE" sz="1400" dirty="0" err="1" smtClean="0"/>
              <a:t>to</a:t>
            </a:r>
            <a:r>
              <a:rPr lang="de-DE" sz="1400" dirty="0" smtClean="0"/>
              <a:t> 10 </a:t>
            </a:r>
            <a:r>
              <a:rPr lang="de-DE" sz="1400" dirty="0" err="1" smtClean="0"/>
              <a:t>degree</a:t>
            </a:r>
            <a:r>
              <a:rPr lang="de-DE" sz="1400" dirty="0" smtClean="0"/>
              <a:t>)</a:t>
            </a:r>
          </a:p>
          <a:p>
            <a:pPr lvl="1"/>
            <a:r>
              <a:rPr lang="de-DE" sz="1400" dirty="0" smtClean="0"/>
              <a:t>Earth </a:t>
            </a:r>
            <a:r>
              <a:rPr lang="de-DE" sz="1400" dirty="0" err="1" smtClean="0"/>
              <a:t>curvature</a:t>
            </a:r>
            <a:r>
              <a:rPr lang="de-DE" sz="1400" dirty="0" smtClean="0"/>
              <a:t> (transparent </a:t>
            </a:r>
            <a:r>
              <a:rPr lang="de-DE" sz="1400" dirty="0" err="1" smtClean="0"/>
              <a:t>channels</a:t>
            </a:r>
            <a:r>
              <a:rPr lang="de-DE" sz="1400" dirty="0" smtClean="0"/>
              <a:t>)</a:t>
            </a:r>
          </a:p>
          <a:p>
            <a:endParaRPr lang="de-DE" sz="2000" dirty="0" smtClean="0"/>
          </a:p>
          <a:p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7" name="Picture 3" descr="ant_pa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"/>
          <a:stretch/>
        </p:blipFill>
        <p:spPr bwMode="auto">
          <a:xfrm>
            <a:off x="282278" y="4502245"/>
            <a:ext cx="453650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Czekala.RPG\Desktop\Aktuell\ISARS\filter-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r="2564"/>
          <a:stretch/>
        </p:blipFill>
        <p:spPr bwMode="auto">
          <a:xfrm>
            <a:off x="5076056" y="2996952"/>
            <a:ext cx="4067944" cy="305963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65744" r="8121" b="13863"/>
          <a:stretch>
            <a:fillRect/>
          </a:stretch>
        </p:blipFill>
        <p:spPr bwMode="auto">
          <a:xfrm>
            <a:off x="4932040" y="946820"/>
            <a:ext cx="4032448" cy="7419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3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107504" y="568800"/>
            <a:ext cx="9036496" cy="3757669"/>
          </a:xfrm>
        </p:spPr>
        <p:txBody>
          <a:bodyPr/>
          <a:lstStyle/>
          <a:p>
            <a:r>
              <a:rPr lang="de-DE" sz="2000" dirty="0" err="1" smtClean="0"/>
              <a:t>Simplified</a:t>
            </a:r>
            <a:r>
              <a:rPr lang="de-DE" sz="2000" dirty="0" smtClean="0"/>
              <a:t> (non-</a:t>
            </a:r>
            <a:r>
              <a:rPr lang="de-DE" sz="2000" dirty="0" err="1" smtClean="0"/>
              <a:t>scattering</a:t>
            </a:r>
            <a:r>
              <a:rPr lang="de-DE" sz="2000" dirty="0" smtClean="0"/>
              <a:t>) RT </a:t>
            </a:r>
            <a:r>
              <a:rPr lang="de-DE" sz="2000" dirty="0" err="1" smtClean="0"/>
              <a:t>model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good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non </a:t>
            </a:r>
            <a:r>
              <a:rPr lang="de-DE" sz="2000" dirty="0" err="1" smtClean="0"/>
              <a:t>raining</a:t>
            </a:r>
            <a:r>
              <a:rPr lang="de-DE" sz="2000" dirty="0" smtClean="0"/>
              <a:t> </a:t>
            </a:r>
            <a:r>
              <a:rPr lang="de-DE" sz="2000" dirty="0" err="1" smtClean="0"/>
              <a:t>atmospheres</a:t>
            </a:r>
            <a:endParaRPr lang="de-DE" sz="2000" dirty="0" smtClean="0"/>
          </a:p>
          <a:p>
            <a:r>
              <a:rPr lang="de-DE" sz="2000" dirty="0" err="1" smtClean="0"/>
              <a:t>Scattering</a:t>
            </a:r>
            <a:r>
              <a:rPr lang="de-DE" sz="2000" dirty="0" smtClean="0"/>
              <a:t> </a:t>
            </a:r>
            <a:r>
              <a:rPr lang="de-DE" sz="2000" dirty="0" err="1" smtClean="0"/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important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higher</a:t>
            </a:r>
            <a:r>
              <a:rPr lang="de-DE" sz="2000" dirty="0" smtClean="0"/>
              <a:t> </a:t>
            </a:r>
            <a:r>
              <a:rPr lang="de-DE" sz="2000" dirty="0" err="1" smtClean="0"/>
              <a:t>frequencies</a:t>
            </a:r>
            <a:endParaRPr lang="de-DE" sz="2000" dirty="0" smtClean="0"/>
          </a:p>
          <a:p>
            <a:r>
              <a:rPr lang="de-DE" sz="2000" dirty="0" err="1" smtClean="0"/>
              <a:t>At</a:t>
            </a:r>
            <a:r>
              <a:rPr lang="de-DE" sz="2000" dirty="0"/>
              <a:t> </a:t>
            </a:r>
            <a:r>
              <a:rPr lang="de-DE" sz="2000" dirty="0" err="1" smtClean="0"/>
              <a:t>low</a:t>
            </a:r>
            <a:r>
              <a:rPr lang="de-DE" sz="2000" dirty="0" smtClean="0"/>
              <a:t> </a:t>
            </a:r>
            <a:r>
              <a:rPr lang="de-DE" sz="2000" dirty="0" err="1" smtClean="0"/>
              <a:t>frequencies</a:t>
            </a:r>
            <a:r>
              <a:rPr lang="de-DE" sz="2000" dirty="0" smtClean="0"/>
              <a:t>: </a:t>
            </a:r>
            <a:r>
              <a:rPr lang="de-DE" sz="2000" dirty="0" err="1" smtClean="0"/>
              <a:t>Polarization</a:t>
            </a:r>
            <a:r>
              <a:rPr lang="de-DE" sz="2000" dirty="0" smtClean="0"/>
              <a:t> </a:t>
            </a:r>
            <a:r>
              <a:rPr lang="de-DE" sz="2000" dirty="0" err="1" smtClean="0"/>
              <a:t>effects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emission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of</a:t>
            </a:r>
            <a:r>
              <a:rPr lang="de-DE" sz="2000" dirty="0" smtClean="0"/>
              <a:t> non-</a:t>
            </a:r>
            <a:r>
              <a:rPr lang="de-DE" sz="2000" dirty="0" err="1" smtClean="0"/>
              <a:t>spherical</a:t>
            </a:r>
            <a:r>
              <a:rPr lang="de-DE" sz="2000" dirty="0" smtClean="0"/>
              <a:t> </a:t>
            </a:r>
            <a:r>
              <a:rPr lang="de-DE" sz="2000" dirty="0" err="1" smtClean="0"/>
              <a:t>particles</a:t>
            </a:r>
            <a:r>
              <a:rPr lang="de-DE" sz="2000" dirty="0" smtClean="0"/>
              <a:t> (rain </a:t>
            </a:r>
            <a:r>
              <a:rPr lang="de-DE" sz="2000" dirty="0" err="1" smtClean="0"/>
              <a:t>at</a:t>
            </a:r>
            <a:r>
              <a:rPr lang="de-DE" sz="2000" dirty="0" smtClean="0"/>
              <a:t> 10 GHz)</a:t>
            </a:r>
          </a:p>
          <a:p>
            <a:endParaRPr lang="de-DE" sz="2000" dirty="0"/>
          </a:p>
          <a:p>
            <a:r>
              <a:rPr lang="de-DE" sz="2000" dirty="0" smtClean="0"/>
              <a:t>Extension </a:t>
            </a:r>
            <a:r>
              <a:rPr lang="de-DE" sz="2000" dirty="0" err="1" smtClean="0"/>
              <a:t>for</a:t>
            </a:r>
            <a:r>
              <a:rPr lang="de-DE" sz="2000" dirty="0" smtClean="0"/>
              <a:t> rain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snow</a:t>
            </a:r>
            <a:r>
              <a:rPr lang="de-DE" sz="2000" dirty="0" smtClean="0"/>
              <a:t> (</a:t>
            </a:r>
            <a:r>
              <a:rPr lang="de-DE" sz="2000" dirty="0" err="1" smtClean="0"/>
              <a:t>graupel</a:t>
            </a:r>
            <a:r>
              <a:rPr lang="de-DE" sz="2000" dirty="0" smtClean="0"/>
              <a:t>, </a:t>
            </a:r>
            <a:r>
              <a:rPr lang="de-DE" sz="2000" dirty="0" err="1" smtClean="0"/>
              <a:t>ice</a:t>
            </a:r>
            <a:r>
              <a:rPr lang="de-DE" sz="2000" dirty="0" smtClean="0"/>
              <a:t>, …):</a:t>
            </a:r>
          </a:p>
          <a:p>
            <a:pPr lvl="1"/>
            <a:r>
              <a:rPr lang="en-US" dirty="0" smtClean="0"/>
              <a:t>Polarized RTE using the 4-component Stokes vector</a:t>
            </a:r>
          </a:p>
          <a:p>
            <a:pPr lvl="1"/>
            <a:r>
              <a:rPr lang="de-DE" dirty="0" smtClean="0"/>
              <a:t>4 </a:t>
            </a:r>
            <a:r>
              <a:rPr lang="de-DE" dirty="0" err="1" smtClean="0"/>
              <a:t>coupled</a:t>
            </a:r>
            <a:r>
              <a:rPr lang="de-DE" dirty="0" smtClean="0"/>
              <a:t> </a:t>
            </a:r>
            <a:r>
              <a:rPr lang="de-DE" dirty="0" err="1" smtClean="0"/>
              <a:t>Integro</a:t>
            </a:r>
            <a:r>
              <a:rPr lang="de-DE" dirty="0" smtClean="0"/>
              <a:t>-Differential </a:t>
            </a:r>
            <a:r>
              <a:rPr lang="de-DE" dirty="0" err="1" smtClean="0"/>
              <a:t>equations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r>
              <a:rPr lang="de-DE" dirty="0" smtClean="0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RTM Model (</a:t>
            </a:r>
            <a:r>
              <a:rPr lang="de-DE" b="1" dirty="0" err="1" smtClean="0"/>
              <a:t>continued</a:t>
            </a:r>
            <a:r>
              <a:rPr lang="de-DE" b="1" dirty="0" smtClean="0"/>
              <a:t>)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grpSp>
        <p:nvGrpSpPr>
          <p:cNvPr id="48" name="Gruppieren 47"/>
          <p:cNvGrpSpPr/>
          <p:nvPr/>
        </p:nvGrpSpPr>
        <p:grpSpPr>
          <a:xfrm>
            <a:off x="395288" y="4605362"/>
            <a:ext cx="8640762" cy="1631950"/>
            <a:chOff x="395288" y="3357563"/>
            <a:chExt cx="8640762" cy="1631950"/>
          </a:xfrm>
        </p:grpSpPr>
        <p:pic>
          <p:nvPicPr>
            <p:cNvPr id="49" name="Picture 4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64189" r="4582" b="9543"/>
            <a:stretch>
              <a:fillRect/>
            </a:stretch>
          </p:blipFill>
          <p:spPr>
            <a:xfrm>
              <a:off x="395288" y="3357563"/>
              <a:ext cx="5688012" cy="163195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0" name="Picture 6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3" t="50005" r="35094" b="29755"/>
            <a:stretch>
              <a:fillRect/>
            </a:stretch>
          </p:blipFill>
          <p:spPr>
            <a:xfrm>
              <a:off x="5794375" y="3357563"/>
              <a:ext cx="3136900" cy="163195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395288" y="3357563"/>
              <a:ext cx="2736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 b="1" dirty="0">
                  <a:solidFill>
                    <a:schemeClr val="tx2"/>
                  </a:solidFill>
                  <a:latin typeface="Verdana" pitchFamily="34" charset="0"/>
                </a:rPr>
                <a:t>Differential </a:t>
              </a:r>
              <a:r>
                <a:rPr lang="en-US" b="1" dirty="0">
                  <a:solidFill>
                    <a:schemeClr val="tx2"/>
                  </a:solidFill>
                  <a:latin typeface="Verdana" pitchFamily="34" charset="0"/>
                </a:rPr>
                <a:t>change</a:t>
              </a:r>
            </a:p>
          </p:txBody>
        </p:sp>
        <p:sp>
          <p:nvSpPr>
            <p:cNvPr id="52" name="Text Box 8"/>
            <p:cNvSpPr txBox="1">
              <a:spLocks noChangeArrowheads="1"/>
            </p:cNvSpPr>
            <p:nvPr/>
          </p:nvSpPr>
          <p:spPr bwMode="auto">
            <a:xfrm>
              <a:off x="3995738" y="3573463"/>
              <a:ext cx="24495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 b="1" dirty="0">
                  <a:solidFill>
                    <a:srgbClr val="92D050"/>
                  </a:solidFill>
                  <a:latin typeface="Verdana" pitchFamily="34" charset="0"/>
                </a:rPr>
                <a:t>Emission source</a:t>
              </a:r>
              <a:endParaRPr lang="en-US" b="1" dirty="0">
                <a:solidFill>
                  <a:srgbClr val="92D050"/>
                </a:solidFill>
                <a:latin typeface="Verdana" pitchFamily="34" charset="0"/>
              </a:endParaRPr>
            </a:p>
          </p:txBody>
        </p:sp>
        <p:sp>
          <p:nvSpPr>
            <p:cNvPr id="53" name="Text Box 9"/>
            <p:cNvSpPr txBox="1">
              <a:spLocks noChangeArrowheads="1"/>
            </p:cNvSpPr>
            <p:nvPr/>
          </p:nvSpPr>
          <p:spPr bwMode="auto">
            <a:xfrm>
              <a:off x="2195513" y="4292600"/>
              <a:ext cx="3313112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 b="1" dirty="0">
                  <a:solidFill>
                    <a:srgbClr val="FF6600"/>
                  </a:solidFill>
                  <a:latin typeface="Verdana" pitchFamily="34" charset="0"/>
                </a:rPr>
                <a:t>Extinction loss</a:t>
              </a:r>
            </a:p>
            <a:p>
              <a:pPr eaLnBrk="1" hangingPunct="1"/>
              <a:r>
                <a:rPr lang="en-US" sz="1600" b="1" dirty="0">
                  <a:solidFill>
                    <a:srgbClr val="FF6600"/>
                  </a:solidFill>
                  <a:latin typeface="Verdana" pitchFamily="34" charset="0"/>
                </a:rPr>
                <a:t>(absorption + scattering)</a:t>
              </a:r>
              <a:endParaRPr lang="en-US" b="1" dirty="0">
                <a:solidFill>
                  <a:srgbClr val="FF6600"/>
                </a:solidFill>
                <a:latin typeface="Verdana" pitchFamily="34" charset="0"/>
              </a:endParaRPr>
            </a:p>
          </p:txBody>
        </p:sp>
        <p:sp>
          <p:nvSpPr>
            <p:cNvPr id="54" name="Text Box 10"/>
            <p:cNvSpPr txBox="1">
              <a:spLocks noChangeArrowheads="1"/>
            </p:cNvSpPr>
            <p:nvPr/>
          </p:nvSpPr>
          <p:spPr bwMode="auto">
            <a:xfrm>
              <a:off x="6659563" y="3357563"/>
              <a:ext cx="2376487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 b="1">
                  <a:solidFill>
                    <a:srgbClr val="92D050"/>
                  </a:solidFill>
                  <a:latin typeface="Verdana" pitchFamily="34" charset="0"/>
                </a:rPr>
                <a:t>Scattering source (phase function)</a:t>
              </a:r>
              <a:endParaRPr lang="en-US" b="1">
                <a:solidFill>
                  <a:srgbClr val="92D050"/>
                </a:solidFill>
                <a:latin typeface="Verdana" pitchFamily="34" charset="0"/>
              </a:endParaRPr>
            </a:p>
          </p:txBody>
        </p:sp>
      </p:grpSp>
      <p:pic>
        <p:nvPicPr>
          <p:cNvPr id="18" name="Picture 4" descr="jas_shape_c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"/>
          <a:stretch>
            <a:fillRect/>
          </a:stretch>
        </p:blipFill>
        <p:spPr bwMode="auto">
          <a:xfrm>
            <a:off x="6012160" y="1949833"/>
            <a:ext cx="3023890" cy="23766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76000"/>
            <a:ext cx="9144000" cy="5945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  <a:lumOff val="24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de-DE" sz="1600" dirty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sz="800" dirty="0" smtClean="0"/>
          </a:p>
          <a:p>
            <a:pPr marL="0" indent="0" algn="ctr">
              <a:buNone/>
            </a:pPr>
            <a:endParaRPr lang="de-DE" sz="800" dirty="0"/>
          </a:p>
          <a:p>
            <a:pPr marL="0" indent="0" algn="ctr">
              <a:buNone/>
            </a:pPr>
            <a:endParaRPr lang="de-DE" sz="800" dirty="0" smtClean="0"/>
          </a:p>
          <a:p>
            <a:pPr marL="0" indent="0" algn="ctr">
              <a:buNone/>
            </a:pPr>
            <a:endParaRPr lang="de-DE" sz="800" dirty="0"/>
          </a:p>
          <a:p>
            <a:pPr marL="0" indent="0" algn="ctr">
              <a:buNone/>
            </a:pPr>
            <a:endParaRPr lang="de-DE" sz="800" dirty="0"/>
          </a:p>
          <a:p>
            <a:pPr algn="ctr" eaLnBrk="1" hangingPunct="1">
              <a:buFontTx/>
              <a:buNone/>
              <a:defRPr/>
            </a:pPr>
            <a:r>
              <a:rPr lang="de-DE" b="1" dirty="0"/>
              <a:t>6</a:t>
            </a:r>
            <a:r>
              <a:rPr lang="de-DE" b="1" dirty="0" smtClean="0"/>
              <a:t>. Data </a:t>
            </a:r>
            <a:r>
              <a:rPr lang="de-DE" b="1" dirty="0" err="1" smtClean="0"/>
              <a:t>Examples</a:t>
            </a:r>
            <a:endParaRPr lang="de-DE" b="1" dirty="0"/>
          </a:p>
          <a:p>
            <a:pPr algn="ctr" eaLnBrk="1" hangingPunct="1">
              <a:buFontTx/>
              <a:buNone/>
              <a:defRPr/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1966541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Comparison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Mast </a:t>
            </a:r>
            <a:r>
              <a:rPr lang="de-DE" b="1" dirty="0" err="1" smtClean="0"/>
              <a:t>data</a:t>
            </a:r>
            <a:r>
              <a:rPr lang="de-DE" b="1" dirty="0" smtClean="0"/>
              <a:t>: 15 </a:t>
            </a:r>
            <a:r>
              <a:rPr lang="de-DE" b="1" dirty="0" err="1" smtClean="0"/>
              <a:t>day</a:t>
            </a:r>
            <a:r>
              <a:rPr lang="de-DE" b="1" dirty="0" smtClean="0"/>
              <a:t> time </a:t>
            </a:r>
            <a:r>
              <a:rPr lang="de-DE" b="1" dirty="0" err="1" smtClean="0"/>
              <a:t>series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r="1920" b="954"/>
          <a:stretch>
            <a:fillRect/>
          </a:stretch>
        </p:blipFill>
        <p:spPr bwMode="auto">
          <a:xfrm>
            <a:off x="82550" y="692150"/>
            <a:ext cx="7820025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Messgebiet_vom_He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5" t="6416" r="28755"/>
          <a:stretch>
            <a:fillRect/>
          </a:stretch>
        </p:blipFill>
        <p:spPr bwMode="auto">
          <a:xfrm>
            <a:off x="6259513" y="1125538"/>
            <a:ext cx="2776537" cy="48244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806554" y="5744789"/>
            <a:ext cx="3240360" cy="64807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Susanne </a:t>
            </a:r>
            <a:r>
              <a:rPr lang="de-DE" dirty="0" err="1" smtClean="0"/>
              <a:t>Crewell</a:t>
            </a:r>
            <a:r>
              <a:rPr lang="de-DE" dirty="0" smtClean="0"/>
              <a:t>, University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>C</a:t>
            </a:r>
            <a:r>
              <a:rPr lang="de-DE" dirty="0" smtClean="0"/>
              <a:t>ologne, Germany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843808" y="654237"/>
            <a:ext cx="2592288" cy="648074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dirty="0" smtClean="0"/>
              <a:t>10 m </a:t>
            </a:r>
            <a:r>
              <a:rPr lang="de-DE" dirty="0" err="1" smtClean="0"/>
              <a:t>temperature</a:t>
            </a:r>
            <a:r>
              <a:rPr lang="de-DE" dirty="0" smtClean="0"/>
              <a:t>:</a:t>
            </a:r>
          </a:p>
          <a:p>
            <a:r>
              <a:rPr lang="de-DE" dirty="0" smtClean="0"/>
              <a:t>Black: </a:t>
            </a:r>
            <a:r>
              <a:rPr lang="de-DE" dirty="0" err="1" smtClean="0"/>
              <a:t>mast</a:t>
            </a:r>
            <a:r>
              <a:rPr lang="de-DE" dirty="0" smtClean="0"/>
              <a:t>, </a:t>
            </a:r>
            <a:r>
              <a:rPr lang="de-DE" dirty="0" err="1" smtClean="0"/>
              <a:t>red</a:t>
            </a:r>
            <a:r>
              <a:rPr lang="de-DE" dirty="0" smtClean="0"/>
              <a:t>: MWR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843808" y="2636912"/>
            <a:ext cx="2592288" cy="648074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dirty="0" smtClean="0"/>
              <a:t>100 m </a:t>
            </a:r>
            <a:r>
              <a:rPr lang="de-DE" dirty="0" err="1" smtClean="0"/>
              <a:t>temperature</a:t>
            </a:r>
            <a:r>
              <a:rPr lang="de-DE" dirty="0" smtClean="0"/>
              <a:t>:</a:t>
            </a:r>
          </a:p>
          <a:p>
            <a:r>
              <a:rPr lang="de-DE" dirty="0" smtClean="0"/>
              <a:t>Black: </a:t>
            </a:r>
            <a:r>
              <a:rPr lang="de-DE" dirty="0" err="1" smtClean="0"/>
              <a:t>mast</a:t>
            </a:r>
            <a:r>
              <a:rPr lang="de-DE" dirty="0" smtClean="0"/>
              <a:t>, </a:t>
            </a:r>
            <a:r>
              <a:rPr lang="de-DE" dirty="0" err="1" smtClean="0"/>
              <a:t>red</a:t>
            </a:r>
            <a:r>
              <a:rPr lang="de-DE" dirty="0" smtClean="0"/>
              <a:t>: MWR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2843808" y="4658072"/>
            <a:ext cx="2592288" cy="648074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dirty="0" err="1" smtClean="0"/>
              <a:t>Temp</a:t>
            </a:r>
            <a:r>
              <a:rPr lang="de-DE" dirty="0" smtClean="0"/>
              <a:t>. Gradient: </a:t>
            </a:r>
            <a:r>
              <a:rPr lang="de-DE" dirty="0" err="1" smtClean="0"/>
              <a:t>show</a:t>
            </a:r>
            <a:endParaRPr lang="de-DE" dirty="0" smtClean="0"/>
          </a:p>
          <a:p>
            <a:r>
              <a:rPr lang="de-DE" dirty="0" err="1"/>
              <a:t>l</a:t>
            </a:r>
            <a:r>
              <a:rPr lang="de-DE" dirty="0" err="1" smtClean="0"/>
              <a:t>apse</a:t>
            </a:r>
            <a:r>
              <a:rPr lang="de-DE" dirty="0" smtClean="0"/>
              <a:t> rate vs. </a:t>
            </a:r>
            <a:r>
              <a:rPr lang="de-DE" dirty="0" err="1" smtClean="0"/>
              <a:t>inversions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Measurements</a:t>
            </a:r>
            <a:r>
              <a:rPr lang="de-DE" b="1" dirty="0"/>
              <a:t>: 200m </a:t>
            </a:r>
            <a:r>
              <a:rPr lang="de-DE" b="1" dirty="0" err="1"/>
              <a:t>temperature</a:t>
            </a:r>
            <a:r>
              <a:rPr lang="de-DE" b="1" dirty="0"/>
              <a:t> </a:t>
            </a:r>
            <a:r>
              <a:rPr lang="de-DE" b="1" dirty="0" err="1"/>
              <a:t>at</a:t>
            </a:r>
            <a:r>
              <a:rPr lang="de-DE" b="1" dirty="0"/>
              <a:t> KNMI </a:t>
            </a:r>
            <a:r>
              <a:rPr lang="de-DE" b="1" dirty="0" err="1"/>
              <a:t>mast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777875"/>
            <a:ext cx="9144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800" smtClean="0"/>
              <a:t>Comparison of HATPRO 200m temperature measurements with tower at 200m</a:t>
            </a:r>
          </a:p>
          <a:p>
            <a:pPr eaLnBrk="1" hangingPunct="1"/>
            <a:r>
              <a:rPr lang="de-DE" sz="1800" b="1" smtClean="0"/>
              <a:t>RPG-Boundary-Layer-Mode</a:t>
            </a:r>
            <a:r>
              <a:rPr lang="de-DE" sz="1800" smtClean="0"/>
              <a:t>: elevation scans, optimized bandpass filters, small beam</a:t>
            </a:r>
            <a:endParaRPr lang="en-US" sz="1800" dirty="0" smtClean="0"/>
          </a:p>
        </p:txBody>
      </p:sp>
      <p:pic>
        <p:nvPicPr>
          <p:cNvPr id="8" name="Picture 4" descr="tower_hatpro_200_august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900"/>
            <a:ext cx="9144000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6021388"/>
            <a:ext cx="9144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/>
              <a:t>Courtesy of Henk Klein-Baltink, KNMI, Neatherlands</a:t>
            </a:r>
            <a:endParaRPr lang="de-DE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827088" y="5445125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042" tIns="13021" rIns="26042" bIns="13021"/>
          <a:lstStyle/>
          <a:p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11413" y="4379913"/>
            <a:ext cx="5967412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903" tIns="42451" rIns="84903" bIns="42451">
            <a:spAutoFit/>
          </a:bodyPr>
          <a:lstStyle>
            <a:lvl1pPr defTabSz="29813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29813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29813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29813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29813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2981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2981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2981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2981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rgbClr val="FF0000"/>
                </a:solidFill>
                <a:latin typeface="Arial" charset="0"/>
              </a:rPr>
              <a:t>Red: difference (HATPRO – tower) (shifted to +7 K for visibility)</a:t>
            </a:r>
          </a:p>
          <a:p>
            <a:pPr eaLnBrk="1" hangingPunct="1"/>
            <a:r>
              <a:rPr lang="de-DE" sz="1600">
                <a:solidFill>
                  <a:srgbClr val="00B0F0"/>
                </a:solidFill>
                <a:latin typeface="Arial" charset="0"/>
              </a:rPr>
              <a:t>Blue: Rain flagged data, but no quality difference!</a:t>
            </a:r>
          </a:p>
        </p:txBody>
      </p:sp>
    </p:spTree>
    <p:extLst>
      <p:ext uri="{BB962C8B-B14F-4D97-AF65-F5344CB8AC3E}">
        <p14:creationId xmlns:p14="http://schemas.microsoft.com/office/powerpoint/2010/main" val="3792846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Boundary</a:t>
            </a:r>
            <a:r>
              <a:rPr lang="de-DE" b="1" dirty="0"/>
              <a:t> Layer </a:t>
            </a:r>
            <a:r>
              <a:rPr lang="de-DE" b="1" dirty="0" err="1"/>
              <a:t>temperature</a:t>
            </a:r>
            <a:r>
              <a:rPr lang="de-DE" b="1" dirty="0"/>
              <a:t> </a:t>
            </a:r>
            <a:r>
              <a:rPr lang="de-DE" b="1" dirty="0" err="1"/>
              <a:t>profile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92150"/>
            <a:ext cx="8713787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504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Remote </a:t>
            </a:r>
            <a:r>
              <a:rPr lang="de-DE" b="1" dirty="0" err="1" smtClean="0"/>
              <a:t>Sensing</a:t>
            </a:r>
            <a:r>
              <a:rPr lang="de-DE" b="1" dirty="0" smtClean="0"/>
              <a:t>: The </a:t>
            </a:r>
            <a:r>
              <a:rPr lang="de-DE" b="1" dirty="0" err="1" smtClean="0"/>
              <a:t>general</a:t>
            </a:r>
            <a:r>
              <a:rPr lang="de-DE" b="1" dirty="0" smtClean="0"/>
              <a:t> </a:t>
            </a:r>
            <a:r>
              <a:rPr lang="de-DE" b="1" dirty="0" err="1" smtClean="0"/>
              <a:t>perspective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5904656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 smtClean="0">
                <a:solidFill>
                  <a:srgbClr val="7EA0FF"/>
                </a:solidFill>
              </a:rPr>
              <a:t>What</a:t>
            </a:r>
            <a:r>
              <a:rPr lang="de-DE" b="1" dirty="0" smtClean="0">
                <a:solidFill>
                  <a:srgbClr val="7EA0FF"/>
                </a:solidFill>
              </a:rPr>
              <a:t> </a:t>
            </a:r>
            <a:r>
              <a:rPr lang="de-DE" b="1" dirty="0" err="1" smtClean="0">
                <a:solidFill>
                  <a:srgbClr val="7EA0FF"/>
                </a:solidFill>
              </a:rPr>
              <a:t>is</a:t>
            </a:r>
            <a:r>
              <a:rPr lang="de-DE" b="1" dirty="0" smtClean="0">
                <a:solidFill>
                  <a:srgbClr val="7EA0FF"/>
                </a:solidFill>
              </a:rPr>
              <a:t> „Remote </a:t>
            </a:r>
            <a:r>
              <a:rPr lang="de-DE" b="1" dirty="0" err="1" smtClean="0">
                <a:solidFill>
                  <a:srgbClr val="7EA0FF"/>
                </a:solidFill>
              </a:rPr>
              <a:t>Sensing</a:t>
            </a:r>
            <a:r>
              <a:rPr lang="de-DE" b="1" dirty="0" smtClean="0">
                <a:solidFill>
                  <a:srgbClr val="7EA0FF"/>
                </a:solidFill>
              </a:rPr>
              <a:t>“?</a:t>
            </a:r>
          </a:p>
          <a:p>
            <a:pPr>
              <a:buBlip>
                <a:blip r:embed="rId2"/>
              </a:buBlip>
            </a:pPr>
            <a:r>
              <a:rPr lang="de-DE" dirty="0" err="1" smtClean="0"/>
              <a:t>Observing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(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general</a:t>
            </a:r>
            <a:r>
              <a:rPr lang="de-DE" dirty="0" smtClean="0"/>
              <a:t>: </a:t>
            </a:r>
            <a:r>
              <a:rPr lang="de-DE" dirty="0" err="1"/>
              <a:t>e</a:t>
            </a:r>
            <a:r>
              <a:rPr lang="de-DE" dirty="0" err="1" smtClean="0"/>
              <a:t>nergy</a:t>
            </a:r>
            <a:r>
              <a:rPr lang="de-DE" dirty="0" smtClean="0"/>
              <a:t>) </a:t>
            </a:r>
            <a:r>
              <a:rPr lang="de-DE" dirty="0" err="1" smtClean="0"/>
              <a:t>reaching</a:t>
            </a:r>
            <a:r>
              <a:rPr lang="de-DE" dirty="0" smtClean="0"/>
              <a:t> a „</a:t>
            </a:r>
            <a:r>
              <a:rPr lang="de-DE" dirty="0" err="1" smtClean="0"/>
              <a:t>receiver</a:t>
            </a:r>
            <a:r>
              <a:rPr lang="de-DE" dirty="0" smtClean="0"/>
              <a:t>“ </a:t>
            </a:r>
            <a:r>
              <a:rPr lang="de-DE" dirty="0" err="1" smtClean="0"/>
              <a:t>device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learn</a:t>
            </a:r>
            <a:r>
              <a:rPr lang="de-DE" dirty="0" smtClean="0"/>
              <a:t> </a:t>
            </a:r>
            <a:r>
              <a:rPr lang="de-DE" dirty="0" err="1" smtClean="0"/>
              <a:t>something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a remote </a:t>
            </a:r>
            <a:r>
              <a:rPr lang="de-DE" dirty="0" err="1" smtClean="0"/>
              <a:t>object</a:t>
            </a:r>
            <a:endParaRPr lang="de-DE" sz="800" dirty="0" smtClean="0"/>
          </a:p>
          <a:p>
            <a:pPr marL="0" indent="0">
              <a:buNone/>
            </a:pPr>
            <a:endParaRPr lang="de-DE" sz="800" i="1" dirty="0" smtClean="0"/>
          </a:p>
          <a:p>
            <a:pPr marL="400050" lvl="1" indent="0">
              <a:buNone/>
            </a:pPr>
            <a:r>
              <a:rPr lang="de-DE" sz="1600" i="1" dirty="0" err="1" smtClean="0"/>
              <a:t>Examples</a:t>
            </a:r>
            <a:r>
              <a:rPr lang="de-DE" sz="1600" i="1" dirty="0" smtClean="0"/>
              <a:t>: </a:t>
            </a:r>
          </a:p>
          <a:p>
            <a:pPr lvl="1">
              <a:buBlip>
                <a:blip r:embed="rId3"/>
              </a:buBlip>
            </a:pPr>
            <a:r>
              <a:rPr lang="de-DE" sz="1600" dirty="0" smtClean="0"/>
              <a:t>The human </a:t>
            </a:r>
            <a:r>
              <a:rPr lang="de-DE" sz="1600" dirty="0" err="1" smtClean="0"/>
              <a:t>eye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smtClean="0"/>
              <a:t>(</a:t>
            </a:r>
            <a:r>
              <a:rPr lang="de-DE" sz="1600" dirty="0" err="1" smtClean="0"/>
              <a:t>binocular</a:t>
            </a:r>
            <a:r>
              <a:rPr lang="de-DE" sz="1600" dirty="0" smtClean="0"/>
              <a:t> total power </a:t>
            </a:r>
            <a:r>
              <a:rPr lang="de-DE" sz="1600" dirty="0" err="1" smtClean="0"/>
              <a:t>receiver</a:t>
            </a:r>
            <a:r>
              <a:rPr lang="de-DE" sz="1600" dirty="0" smtClean="0"/>
              <a:t>, multi-pixel </a:t>
            </a:r>
            <a:r>
              <a:rPr lang="de-DE" sz="1600" dirty="0" err="1" smtClean="0"/>
              <a:t>focal</a:t>
            </a:r>
            <a:r>
              <a:rPr lang="de-DE" sz="1600" dirty="0" smtClean="0"/>
              <a:t>-plane </a:t>
            </a:r>
            <a:r>
              <a:rPr lang="de-DE" sz="1600" dirty="0" err="1" smtClean="0"/>
              <a:t>array</a:t>
            </a:r>
            <a:r>
              <a:rPr lang="de-DE" sz="1600" dirty="0" smtClean="0"/>
              <a:t>,</a:t>
            </a:r>
            <a:br>
              <a:rPr lang="de-DE" sz="1600" dirty="0" smtClean="0"/>
            </a:br>
            <a:r>
              <a:rPr lang="de-DE" sz="1600" dirty="0" err="1" smtClean="0"/>
              <a:t>recording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mostly</a:t>
            </a:r>
            <a:r>
              <a:rPr lang="de-DE" sz="1600" dirty="0" smtClean="0"/>
              <a:t> back-</a:t>
            </a:r>
            <a:r>
              <a:rPr lang="de-DE" sz="1600" dirty="0" err="1" smtClean="0"/>
              <a:t>scattered</a:t>
            </a:r>
            <a:r>
              <a:rPr lang="de-DE" sz="1600" dirty="0" smtClean="0"/>
              <a:t> light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500 </a:t>
            </a:r>
            <a:r>
              <a:rPr lang="de-DE" sz="1600" dirty="0" err="1" smtClean="0"/>
              <a:t>nm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800 </a:t>
            </a:r>
            <a:r>
              <a:rPr lang="de-DE" sz="1600" dirty="0" err="1" smtClean="0"/>
              <a:t>nm</a:t>
            </a:r>
            <a:r>
              <a:rPr lang="de-DE" sz="1600" dirty="0" smtClean="0"/>
              <a:t> </a:t>
            </a:r>
            <a:r>
              <a:rPr lang="de-DE" sz="1600" dirty="0" err="1" smtClean="0"/>
              <a:t>region</a:t>
            </a:r>
            <a:r>
              <a:rPr lang="de-DE" sz="1600" dirty="0" smtClean="0"/>
              <a:t>…)</a:t>
            </a:r>
          </a:p>
          <a:p>
            <a:pPr lvl="1">
              <a:buBlip>
                <a:blip r:embed="rId3"/>
              </a:buBlip>
            </a:pPr>
            <a:r>
              <a:rPr lang="de-DE" sz="1600" dirty="0" smtClean="0"/>
              <a:t>Radar, </a:t>
            </a:r>
            <a:r>
              <a:rPr lang="de-DE" sz="1600" dirty="0" err="1" smtClean="0"/>
              <a:t>Lidar</a:t>
            </a:r>
            <a:r>
              <a:rPr lang="de-DE" sz="1600" dirty="0" smtClean="0"/>
              <a:t>, Sonar, </a:t>
            </a:r>
            <a:r>
              <a:rPr lang="de-DE" sz="1600" dirty="0" err="1" smtClean="0"/>
              <a:t>Sodar</a:t>
            </a:r>
            <a:r>
              <a:rPr lang="de-DE" sz="1600" dirty="0" smtClean="0"/>
              <a:t>, ….</a:t>
            </a:r>
          </a:p>
          <a:p>
            <a:pPr lvl="1">
              <a:buBlip>
                <a:blip r:embed="rId3"/>
              </a:buBlip>
            </a:pPr>
            <a:r>
              <a:rPr lang="de-DE" sz="1600" dirty="0" smtClean="0"/>
              <a:t>IR </a:t>
            </a:r>
            <a:r>
              <a:rPr lang="de-DE" sz="1600" dirty="0" err="1" smtClean="0"/>
              <a:t>fever</a:t>
            </a:r>
            <a:r>
              <a:rPr lang="de-DE" sz="1600" dirty="0" smtClean="0"/>
              <a:t> </a:t>
            </a:r>
            <a:r>
              <a:rPr lang="de-DE" sz="1600" dirty="0" err="1" smtClean="0"/>
              <a:t>thermometer</a:t>
            </a:r>
            <a:r>
              <a:rPr lang="de-DE" sz="1600" dirty="0" smtClean="0"/>
              <a:t>… </a:t>
            </a:r>
          </a:p>
          <a:p>
            <a:pPr lvl="1">
              <a:buBlip>
                <a:blip r:embed="rId3"/>
              </a:buBlip>
            </a:pPr>
            <a:r>
              <a:rPr lang="de-DE" sz="1600" dirty="0" err="1" smtClean="0"/>
              <a:t>Microwave</a:t>
            </a:r>
            <a:r>
              <a:rPr lang="de-DE" sz="1600" dirty="0" smtClean="0"/>
              <a:t> </a:t>
            </a:r>
            <a:r>
              <a:rPr lang="de-DE" sz="1600" dirty="0" err="1" smtClean="0"/>
              <a:t>specrometers</a:t>
            </a:r>
            <a:endParaRPr lang="de-DE" sz="1600" dirty="0" smtClean="0"/>
          </a:p>
          <a:p>
            <a:pPr lvl="1">
              <a:buBlip>
                <a:blip r:embed="rId3"/>
              </a:buBlip>
            </a:pPr>
            <a:r>
              <a:rPr lang="de-DE" sz="1600" dirty="0" err="1" smtClean="0"/>
              <a:t>Microwave</a:t>
            </a:r>
            <a:r>
              <a:rPr lang="de-DE" sz="1600" dirty="0" smtClean="0"/>
              <a:t> </a:t>
            </a:r>
            <a:r>
              <a:rPr lang="de-DE" sz="1600" dirty="0" err="1" smtClean="0"/>
              <a:t>radiometers</a:t>
            </a:r>
            <a:endParaRPr lang="de-DE" dirty="0"/>
          </a:p>
          <a:p>
            <a:pPr marL="0" indent="0">
              <a:buNone/>
            </a:pPr>
            <a:r>
              <a:rPr lang="de-DE" b="1" dirty="0" err="1" smtClean="0">
                <a:solidFill>
                  <a:srgbClr val="7EA0FF"/>
                </a:solidFill>
              </a:rPr>
              <a:t>What</a:t>
            </a:r>
            <a:r>
              <a:rPr lang="de-DE" b="1" dirty="0" smtClean="0">
                <a:solidFill>
                  <a:srgbClr val="7EA0FF"/>
                </a:solidFill>
              </a:rPr>
              <a:t> </a:t>
            </a:r>
            <a:r>
              <a:rPr lang="de-DE" b="1" dirty="0" err="1" smtClean="0">
                <a:solidFill>
                  <a:srgbClr val="7EA0FF"/>
                </a:solidFill>
              </a:rPr>
              <a:t>are</a:t>
            </a:r>
            <a:r>
              <a:rPr lang="de-DE" b="1" dirty="0" smtClean="0">
                <a:solidFill>
                  <a:srgbClr val="7EA0FF"/>
                </a:solidFill>
              </a:rPr>
              <a:t> </a:t>
            </a:r>
            <a:r>
              <a:rPr lang="de-DE" b="1" dirty="0" err="1" smtClean="0">
                <a:solidFill>
                  <a:srgbClr val="7EA0FF"/>
                </a:solidFill>
              </a:rPr>
              <a:t>we</a:t>
            </a:r>
            <a:r>
              <a:rPr lang="de-DE" b="1" dirty="0" smtClean="0">
                <a:solidFill>
                  <a:srgbClr val="7EA0FF"/>
                </a:solidFill>
              </a:rPr>
              <a:t> </a:t>
            </a:r>
            <a:r>
              <a:rPr lang="de-DE" b="1" dirty="0" err="1" smtClean="0">
                <a:solidFill>
                  <a:srgbClr val="7EA0FF"/>
                </a:solidFill>
              </a:rPr>
              <a:t>focussing</a:t>
            </a:r>
            <a:r>
              <a:rPr lang="de-DE" b="1" dirty="0" smtClean="0">
                <a:solidFill>
                  <a:srgbClr val="7EA0FF"/>
                </a:solidFill>
              </a:rPr>
              <a:t> on? </a:t>
            </a:r>
            <a:r>
              <a:rPr lang="de-DE" b="1" dirty="0" err="1" smtClean="0">
                <a:solidFill>
                  <a:srgbClr val="7EA0FF"/>
                </a:solidFill>
              </a:rPr>
              <a:t>Microave</a:t>
            </a:r>
            <a:r>
              <a:rPr lang="de-DE" b="1" dirty="0" smtClean="0">
                <a:solidFill>
                  <a:srgbClr val="7EA0FF"/>
                </a:solidFill>
              </a:rPr>
              <a:t> </a:t>
            </a:r>
            <a:r>
              <a:rPr lang="de-DE" b="1" dirty="0" err="1" smtClean="0">
                <a:solidFill>
                  <a:srgbClr val="7EA0FF"/>
                </a:solidFill>
              </a:rPr>
              <a:t>Radiometry</a:t>
            </a:r>
            <a:r>
              <a:rPr lang="de-DE" b="1" dirty="0" smtClean="0">
                <a:solidFill>
                  <a:srgbClr val="7EA0FF"/>
                </a:solidFill>
              </a:rPr>
              <a:t>…</a:t>
            </a:r>
          </a:p>
          <a:p>
            <a:pPr>
              <a:buBlip>
                <a:blip r:embed="rId2"/>
              </a:buBlip>
            </a:pPr>
            <a:r>
              <a:rPr lang="de-DE" dirty="0"/>
              <a:t>Passive total power </a:t>
            </a:r>
            <a:r>
              <a:rPr lang="de-DE" dirty="0" err="1" smtClean="0"/>
              <a:t>radiometers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centimer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millimeter</a:t>
            </a:r>
            <a:r>
              <a:rPr lang="de-DE" dirty="0" smtClean="0"/>
              <a:t> </a:t>
            </a:r>
            <a:r>
              <a:rPr lang="de-DE" dirty="0" err="1" smtClean="0"/>
              <a:t>wavelength</a:t>
            </a:r>
            <a:r>
              <a:rPr lang="de-DE" dirty="0"/>
              <a:t> </a:t>
            </a:r>
            <a:r>
              <a:rPr lang="de-DE" dirty="0" err="1" smtClean="0"/>
              <a:t>regime</a:t>
            </a:r>
            <a:r>
              <a:rPr lang="de-DE" dirty="0" smtClean="0"/>
              <a:t> (10 GHz </a:t>
            </a:r>
            <a:r>
              <a:rPr lang="de-DE" dirty="0" err="1" smtClean="0"/>
              <a:t>to</a:t>
            </a:r>
            <a:r>
              <a:rPr lang="de-DE" dirty="0" smtClean="0"/>
              <a:t> 300 GHz)</a:t>
            </a:r>
          </a:p>
          <a:p>
            <a:pPr>
              <a:buBlip>
                <a:blip r:embed="rId2"/>
              </a:buBlip>
            </a:pPr>
            <a:r>
              <a:rPr lang="de-DE" dirty="0" err="1" smtClean="0"/>
              <a:t>Retrieval</a:t>
            </a:r>
            <a:r>
              <a:rPr lang="de-DE" dirty="0" smtClean="0"/>
              <a:t> </a:t>
            </a:r>
            <a:r>
              <a:rPr lang="de-DE" dirty="0" err="1" smtClean="0"/>
              <a:t>algorithms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invert</a:t>
            </a:r>
            <a:r>
              <a:rPr lang="de-DE" dirty="0" smtClean="0"/>
              <a:t> 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microwave</a:t>
            </a:r>
            <a:r>
              <a:rPr lang="de-DE" dirty="0" smtClean="0"/>
              <a:t> </a:t>
            </a:r>
            <a:r>
              <a:rPr lang="de-DE" dirty="0" err="1" smtClean="0"/>
              <a:t>sky</a:t>
            </a:r>
            <a:r>
              <a:rPr lang="de-DE" dirty="0" smtClean="0"/>
              <a:t> </a:t>
            </a:r>
            <a:r>
              <a:rPr lang="de-DE" dirty="0" err="1" smtClean="0"/>
              <a:t>brightness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something</a:t>
            </a:r>
            <a:r>
              <a:rPr lang="de-DE" dirty="0" smtClean="0"/>
              <a:t> </a:t>
            </a:r>
            <a:r>
              <a:rPr lang="de-DE" dirty="0" err="1" smtClean="0"/>
              <a:t>meteorological</a:t>
            </a:r>
            <a:r>
              <a:rPr lang="de-DE" dirty="0" smtClean="0"/>
              <a:t> (</a:t>
            </a:r>
            <a:r>
              <a:rPr lang="de-DE" dirty="0" err="1" smtClean="0"/>
              <a:t>meaningful</a:t>
            </a:r>
            <a:r>
              <a:rPr lang="de-DE" dirty="0" smtClean="0"/>
              <a:t>) </a:t>
            </a:r>
            <a:r>
              <a:rPr lang="de-DE" dirty="0" err="1" smtClean="0"/>
              <a:t>data</a:t>
            </a:r>
            <a:endParaRPr lang="de-DE" dirty="0" smtClean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803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IWV </a:t>
            </a:r>
            <a:r>
              <a:rPr lang="de-DE" b="1" dirty="0" err="1"/>
              <a:t>at</a:t>
            </a:r>
            <a:r>
              <a:rPr lang="de-DE" b="1" dirty="0"/>
              <a:t> </a:t>
            </a:r>
            <a:r>
              <a:rPr lang="de-DE" b="1" dirty="0" err="1"/>
              <a:t>Cabauw</a:t>
            </a:r>
            <a:r>
              <a:rPr lang="de-DE" b="1" dirty="0"/>
              <a:t>, KNMI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50825" y="4437063"/>
            <a:ext cx="88931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dirty="0"/>
              <a:t>IWV time </a:t>
            </a:r>
            <a:r>
              <a:rPr lang="de-DE" sz="2400" dirty="0" err="1"/>
              <a:t>series</a:t>
            </a:r>
            <a:r>
              <a:rPr lang="de-DE" sz="2400" dirty="0"/>
              <a:t> </a:t>
            </a:r>
            <a:r>
              <a:rPr lang="de-DE" sz="2400" dirty="0" err="1"/>
              <a:t>over</a:t>
            </a:r>
            <a:r>
              <a:rPr lang="de-DE" sz="2400" dirty="0"/>
              <a:t> </a:t>
            </a:r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month</a:t>
            </a:r>
            <a:r>
              <a:rPr lang="de-DE" sz="2400" dirty="0"/>
              <a:t> (KNMI, May 2006). </a:t>
            </a:r>
          </a:p>
          <a:p>
            <a:pPr eaLnBrk="1" hangingPunct="1">
              <a:spcBef>
                <a:spcPct val="20000"/>
              </a:spcBef>
            </a:pPr>
            <a:r>
              <a:rPr lang="de-DE" sz="2400" dirty="0"/>
              <a:t>140 </a:t>
            </a:r>
            <a:r>
              <a:rPr lang="de-DE" sz="2400" dirty="0" err="1"/>
              <a:t>radio</a:t>
            </a:r>
            <a:r>
              <a:rPr lang="de-DE" sz="2400" dirty="0"/>
              <a:t> </a:t>
            </a:r>
            <a:r>
              <a:rPr lang="de-DE" sz="2400" dirty="0" err="1"/>
              <a:t>soundings</a:t>
            </a:r>
            <a:r>
              <a:rPr lang="de-DE" sz="2400" dirty="0"/>
              <a:t> (26. April </a:t>
            </a:r>
            <a:r>
              <a:rPr lang="de-DE" sz="2400" dirty="0" err="1"/>
              <a:t>to</a:t>
            </a:r>
            <a:r>
              <a:rPr lang="de-DE" sz="2400" dirty="0"/>
              <a:t> 4. </a:t>
            </a:r>
            <a:r>
              <a:rPr lang="de-DE" sz="2400" dirty="0" err="1"/>
              <a:t>July</a:t>
            </a:r>
            <a:r>
              <a:rPr lang="de-DE" sz="2400" dirty="0"/>
              <a:t>, </a:t>
            </a:r>
            <a:r>
              <a:rPr lang="de-DE" sz="2400" dirty="0" err="1"/>
              <a:t>Cabauw</a:t>
            </a:r>
            <a:r>
              <a:rPr lang="de-DE" sz="2400" dirty="0"/>
              <a:t>, KNMI). </a:t>
            </a:r>
          </a:p>
          <a:p>
            <a:pPr eaLnBrk="1" hangingPunct="1">
              <a:spcBef>
                <a:spcPct val="20000"/>
              </a:spcBef>
            </a:pPr>
            <a:r>
              <a:rPr lang="de-DE" sz="2400" dirty="0" err="1"/>
              <a:t>Radiosonds</a:t>
            </a:r>
            <a:r>
              <a:rPr lang="de-DE" sz="2400" dirty="0"/>
              <a:t>: </a:t>
            </a:r>
            <a:r>
              <a:rPr lang="de-DE" sz="2400" dirty="0" err="1"/>
              <a:t>Vaisala</a:t>
            </a:r>
            <a:r>
              <a:rPr lang="de-DE" sz="2400" dirty="0"/>
              <a:t> RS-92. </a:t>
            </a:r>
          </a:p>
          <a:p>
            <a:pPr eaLnBrk="1" hangingPunct="1">
              <a:spcBef>
                <a:spcPct val="20000"/>
              </a:spcBef>
            </a:pPr>
            <a:r>
              <a:rPr lang="de-DE" sz="2400" dirty="0" err="1"/>
              <a:t>No</a:t>
            </a:r>
            <a:r>
              <a:rPr lang="de-DE" sz="2400" dirty="0"/>
              <a:t>-Rain RMS:   </a:t>
            </a:r>
            <a:r>
              <a:rPr lang="de-DE" sz="2400" dirty="0">
                <a:solidFill>
                  <a:srgbClr val="FF0000"/>
                </a:solidFill>
              </a:rPr>
              <a:t>0.43 kg/m^2, Bias: 0.05 kg/m^2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de-DE" sz="2400" dirty="0">
              <a:solidFill>
                <a:srgbClr val="FAA306"/>
              </a:solidFill>
            </a:endParaRPr>
          </a:p>
        </p:txBody>
      </p:sp>
      <p:pic>
        <p:nvPicPr>
          <p:cNvPr id="8" name="Picture 7" descr="rds_hatp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892810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49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0" y="0"/>
            <a:ext cx="7848600" cy="668338"/>
          </a:xfrm>
        </p:spPr>
        <p:txBody>
          <a:bodyPr/>
          <a:lstStyle/>
          <a:p>
            <a:pPr eaLnBrk="1" hangingPunct="1"/>
            <a:r>
              <a:rPr lang="de-DE" sz="1900" smtClean="0"/>
              <a:t>Software – 24-hour readings of OWV, LWP, Cloud, Met-sensors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47700"/>
            <a:ext cx="7351712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RPG Radiometer Physics GmbH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Slide </a:t>
            </a:r>
            <a:fld id="{AE788BBA-73C7-470A-A0D8-77BAA8183E11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8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Time </a:t>
            </a:r>
            <a:r>
              <a:rPr lang="de-DE" b="1" dirty="0" err="1"/>
              <a:t>series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temperature</a:t>
            </a:r>
            <a:r>
              <a:rPr lang="de-DE" b="1" dirty="0"/>
              <a:t> </a:t>
            </a:r>
            <a:r>
              <a:rPr lang="de-DE" b="1" dirty="0" err="1"/>
              <a:t>inversion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179388" y="836613"/>
            <a:ext cx="8785225" cy="5329237"/>
            <a:chOff x="113" y="527"/>
            <a:chExt cx="4359" cy="2721"/>
          </a:xfrm>
        </p:grpSpPr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527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527"/>
              <a:ext cx="1099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207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207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1207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1207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888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888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1888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1888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568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2568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2568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2568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527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527"/>
              <a:ext cx="109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0052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708920"/>
            <a:ext cx="9144000" cy="2724310"/>
          </a:xfrm>
        </p:spPr>
        <p:txBody>
          <a:bodyPr/>
          <a:lstStyle/>
          <a:p>
            <a:pPr marL="0" indent="0" algn="ctr">
              <a:buNone/>
            </a:pPr>
            <a:r>
              <a:rPr lang="de-DE" sz="4800" i="1" dirty="0" err="1" smtClean="0"/>
              <a:t>Thank</a:t>
            </a:r>
            <a:r>
              <a:rPr lang="de-DE" sz="4800" i="1" dirty="0" smtClean="0"/>
              <a:t> </a:t>
            </a:r>
            <a:r>
              <a:rPr lang="de-DE" sz="4800" i="1" dirty="0" err="1" smtClean="0"/>
              <a:t>you</a:t>
            </a:r>
            <a:r>
              <a:rPr lang="de-DE" sz="4800" i="1" dirty="0" smtClean="0"/>
              <a:t>!</a:t>
            </a:r>
          </a:p>
          <a:p>
            <a:pPr marL="0" indent="0" algn="ctr">
              <a:buNone/>
            </a:pPr>
            <a:endParaRPr lang="de-DE" sz="4800" dirty="0"/>
          </a:p>
          <a:p>
            <a:pPr marL="0" indent="0" algn="ctr">
              <a:buNone/>
            </a:pPr>
            <a:r>
              <a:rPr lang="de-DE" dirty="0" smtClean="0">
                <a:latin typeface="Courier" pitchFamily="49" charset="0"/>
              </a:rPr>
              <a:t>czekala@radiometer-physics.de</a:t>
            </a:r>
          </a:p>
          <a:p>
            <a:pPr marL="0" indent="0" algn="ctr">
              <a:buNone/>
            </a:pPr>
            <a:endParaRPr lang="de-DE" sz="4800" dirty="0" smtClean="0"/>
          </a:p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187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Basic </a:t>
            </a:r>
            <a:r>
              <a:rPr lang="de-DE" b="1" dirty="0" err="1" smtClean="0"/>
              <a:t>Concept</a:t>
            </a:r>
            <a:r>
              <a:rPr lang="de-DE" b="1" dirty="0" smtClean="0"/>
              <a:t> in </a:t>
            </a:r>
            <a:r>
              <a:rPr lang="de-DE" b="1" dirty="0" err="1" smtClean="0"/>
              <a:t>one</a:t>
            </a:r>
            <a:r>
              <a:rPr lang="de-DE" b="1" dirty="0" smtClean="0"/>
              <a:t> Slide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6513" y="750888"/>
            <a:ext cx="8351911" cy="570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903" tIns="42451" rIns="84903" bIns="42451"/>
          <a:lstStyle/>
          <a:p>
            <a:pPr marL="423863" indent="-423863">
              <a:spcBef>
                <a:spcPct val="20000"/>
              </a:spcBef>
              <a:buFontTx/>
              <a:buChar char="•"/>
            </a:pPr>
            <a:r>
              <a:rPr lang="de-DE" b="1" dirty="0">
                <a:solidFill>
                  <a:srgbClr val="FF8700"/>
                </a:solidFill>
              </a:rPr>
              <a:t>Passive: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microwave</a:t>
            </a:r>
            <a:r>
              <a:rPr lang="de-DE" dirty="0"/>
              <a:t> </a:t>
            </a:r>
            <a:r>
              <a:rPr lang="de-DE" b="1" dirty="0"/>
              <a:t>T</a:t>
            </a:r>
            <a:r>
              <a:rPr lang="de-DE" b="1" dirty="0" smtClean="0"/>
              <a:t>hermal </a:t>
            </a:r>
            <a:r>
              <a:rPr lang="de-DE" b="1" dirty="0"/>
              <a:t>R</a:t>
            </a:r>
            <a:r>
              <a:rPr lang="de-DE" b="1" dirty="0" smtClean="0"/>
              <a:t>adiation </a:t>
            </a:r>
            <a:r>
              <a:rPr lang="de-DE" i="1" u="sng" dirty="0"/>
              <a:t>(</a:t>
            </a:r>
            <a:r>
              <a:rPr lang="de-DE" i="1" u="sng" dirty="0" err="1"/>
              <a:t>no</a:t>
            </a:r>
            <a:r>
              <a:rPr lang="de-DE" i="1" u="sng" dirty="0"/>
              <a:t> power </a:t>
            </a:r>
            <a:r>
              <a:rPr lang="de-DE" i="1" u="sng" dirty="0" err="1" smtClean="0"/>
              <a:t>emitted</a:t>
            </a:r>
            <a:r>
              <a:rPr lang="de-DE" i="1" u="sng" dirty="0" smtClean="0"/>
              <a:t> </a:t>
            </a:r>
            <a:r>
              <a:rPr lang="de-DE" i="1" u="sng" dirty="0" err="1" smtClean="0"/>
              <a:t>by</a:t>
            </a:r>
            <a:r>
              <a:rPr lang="de-DE" i="1" u="sng" dirty="0" smtClean="0"/>
              <a:t> MWR!)</a:t>
            </a:r>
            <a:endParaRPr lang="de-DE" i="1" u="sng" dirty="0"/>
          </a:p>
          <a:p>
            <a:pPr marL="847725" lvl="1" indent="-423863">
              <a:buFont typeface="Symbol" pitchFamily="18" charset="2"/>
              <a:buChar char="-"/>
            </a:pPr>
            <a:r>
              <a:rPr lang="de-DE" sz="1600" dirty="0"/>
              <a:t>Emission (+</a:t>
            </a:r>
            <a:r>
              <a:rPr lang="de-DE" sz="1600" dirty="0" err="1"/>
              <a:t>absorption</a:t>
            </a:r>
            <a:r>
              <a:rPr lang="de-DE" sz="1600" dirty="0"/>
              <a:t>, </a:t>
            </a:r>
            <a:r>
              <a:rPr lang="de-DE" sz="1600" dirty="0" err="1"/>
              <a:t>scattering</a:t>
            </a:r>
            <a:r>
              <a:rPr lang="de-DE" sz="1600" dirty="0"/>
              <a:t>)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atmospheric</a:t>
            </a:r>
            <a:r>
              <a:rPr lang="de-DE" sz="1600" dirty="0"/>
              <a:t> </a:t>
            </a:r>
            <a:r>
              <a:rPr lang="de-DE" sz="1600" dirty="0" err="1"/>
              <a:t>components</a:t>
            </a:r>
            <a:r>
              <a:rPr lang="de-DE" sz="1600" dirty="0"/>
              <a:t>:</a:t>
            </a:r>
          </a:p>
          <a:p>
            <a:pPr marL="847725" lvl="1" indent="-423863">
              <a:buFont typeface="Symbol" pitchFamily="18" charset="2"/>
              <a:buChar char="-"/>
            </a:pPr>
            <a:r>
              <a:rPr lang="de-DE" sz="1600" dirty="0"/>
              <a:t>Gases (H2O, O2, N2,… </a:t>
            </a:r>
            <a:r>
              <a:rPr lang="de-DE" sz="1600" dirty="0" err="1"/>
              <a:t>line</a:t>
            </a:r>
            <a:r>
              <a:rPr lang="de-DE" sz="1600" dirty="0"/>
              <a:t> </a:t>
            </a:r>
            <a:r>
              <a:rPr lang="de-DE" sz="1600" dirty="0" err="1"/>
              <a:t>emission</a:t>
            </a:r>
            <a:r>
              <a:rPr lang="de-DE" sz="1600" dirty="0"/>
              <a:t>)</a:t>
            </a:r>
          </a:p>
          <a:p>
            <a:pPr marL="847725" lvl="1" indent="-423863">
              <a:buFont typeface="Symbol" pitchFamily="18" charset="2"/>
              <a:buChar char="-"/>
            </a:pPr>
            <a:r>
              <a:rPr lang="de-DE" sz="1600" dirty="0"/>
              <a:t>Hydrometeors (</a:t>
            </a:r>
            <a:r>
              <a:rPr lang="de-DE" sz="1600" dirty="0" err="1"/>
              <a:t>clouds</a:t>
            </a:r>
            <a:r>
              <a:rPr lang="de-DE" sz="1600" dirty="0"/>
              <a:t>, </a:t>
            </a:r>
            <a:r>
              <a:rPr lang="de-DE" sz="1600" dirty="0" err="1"/>
              <a:t>precipitation</a:t>
            </a:r>
            <a:r>
              <a:rPr lang="de-DE" sz="1600" dirty="0"/>
              <a:t>, </a:t>
            </a:r>
            <a:r>
              <a:rPr lang="de-DE" sz="1600" dirty="0" err="1"/>
              <a:t>frequency</a:t>
            </a:r>
            <a:r>
              <a:rPr lang="de-DE" sz="1600" dirty="0"/>
              <a:t> </a:t>
            </a:r>
            <a:r>
              <a:rPr lang="de-DE" sz="1600" dirty="0" err="1"/>
              <a:t>dependent</a:t>
            </a:r>
            <a:r>
              <a:rPr lang="de-DE" sz="1600" dirty="0"/>
              <a:t> </a:t>
            </a:r>
            <a:r>
              <a:rPr lang="de-DE" sz="1600" dirty="0" err="1"/>
              <a:t>continuum</a:t>
            </a:r>
            <a:r>
              <a:rPr lang="de-DE" sz="1600" dirty="0"/>
              <a:t>)</a:t>
            </a:r>
            <a:endParaRPr lang="de-DE" sz="1600" b="1" dirty="0">
              <a:solidFill>
                <a:srgbClr val="FF8700"/>
              </a:solidFill>
            </a:endParaRPr>
          </a:p>
          <a:p>
            <a:pPr marL="423863" indent="-423863">
              <a:spcBef>
                <a:spcPct val="20000"/>
              </a:spcBef>
              <a:buFontTx/>
              <a:buChar char="•"/>
            </a:pPr>
            <a:r>
              <a:rPr lang="de-DE" b="1" dirty="0" err="1">
                <a:solidFill>
                  <a:srgbClr val="FF8700"/>
                </a:solidFill>
              </a:rPr>
              <a:t>Radiometric</a:t>
            </a:r>
            <a:r>
              <a:rPr lang="de-DE" b="1" dirty="0">
                <a:solidFill>
                  <a:srgbClr val="FF8700"/>
                </a:solidFill>
              </a:rPr>
              <a:t> </a:t>
            </a:r>
            <a:r>
              <a:rPr lang="de-DE" b="1" dirty="0" err="1">
                <a:solidFill>
                  <a:srgbClr val="FF8700"/>
                </a:solidFill>
              </a:rPr>
              <a:t>observation</a:t>
            </a:r>
            <a:r>
              <a:rPr lang="de-DE" b="1" dirty="0">
                <a:solidFill>
                  <a:srgbClr val="FF8700"/>
                </a:solidFill>
              </a:rPr>
              <a:t>:</a:t>
            </a:r>
            <a:br>
              <a:rPr lang="de-DE" b="1" dirty="0">
                <a:solidFill>
                  <a:srgbClr val="FF8700"/>
                </a:solidFill>
              </a:rPr>
            </a:br>
            <a:r>
              <a:rPr lang="de-DE" dirty="0" err="1"/>
              <a:t>I</a:t>
            </a:r>
            <a:r>
              <a:rPr lang="de-DE" dirty="0" err="1" smtClean="0"/>
              <a:t>ntensity</a:t>
            </a:r>
            <a:r>
              <a:rPr lang="de-DE" dirty="0" smtClean="0"/>
              <a:t> (</a:t>
            </a:r>
            <a:r>
              <a:rPr lang="de-DE" dirty="0" err="1" smtClean="0"/>
              <a:t>sky</a:t>
            </a:r>
            <a:r>
              <a:rPr lang="de-DE" dirty="0" smtClean="0"/>
              <a:t> </a:t>
            </a:r>
            <a:r>
              <a:rPr lang="de-DE" dirty="0" err="1" smtClean="0"/>
              <a:t>brightness</a:t>
            </a:r>
            <a:r>
              <a:rPr lang="de-DE" dirty="0" smtClean="0"/>
              <a:t>) in </a:t>
            </a:r>
            <a:r>
              <a:rPr lang="de-DE" dirty="0" err="1" smtClean="0"/>
              <a:t>units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brightness</a:t>
            </a:r>
            <a:r>
              <a:rPr lang="de-DE" dirty="0"/>
              <a:t> </a:t>
            </a:r>
            <a:r>
              <a:rPr lang="de-DE" dirty="0" err="1"/>
              <a:t>temperatures</a:t>
            </a:r>
            <a:r>
              <a:rPr lang="de-DE" dirty="0"/>
              <a:t> (TB)</a:t>
            </a:r>
          </a:p>
          <a:p>
            <a:pPr marL="847725" lvl="1" indent="-423863">
              <a:spcBef>
                <a:spcPct val="20000"/>
              </a:spcBef>
              <a:buFontTx/>
              <a:buChar char="–"/>
            </a:pPr>
            <a:r>
              <a:rPr lang="de-DE" sz="1600" dirty="0" err="1"/>
              <a:t>At</a:t>
            </a:r>
            <a:r>
              <a:rPr lang="de-DE" sz="1600" dirty="0"/>
              <a:t> </a:t>
            </a:r>
            <a:r>
              <a:rPr lang="de-DE" sz="1600" dirty="0" err="1"/>
              <a:t>several</a:t>
            </a:r>
            <a:r>
              <a:rPr lang="de-DE" sz="1600" dirty="0"/>
              <a:t> </a:t>
            </a:r>
            <a:r>
              <a:rPr lang="de-DE" sz="1600" dirty="0" err="1"/>
              <a:t>fixed</a:t>
            </a:r>
            <a:r>
              <a:rPr lang="de-DE" sz="1600" dirty="0"/>
              <a:t> </a:t>
            </a:r>
            <a:r>
              <a:rPr lang="de-DE" sz="1600" dirty="0" err="1"/>
              <a:t>frequencies</a:t>
            </a:r>
            <a:r>
              <a:rPr lang="de-DE" sz="1600" dirty="0"/>
              <a:t> </a:t>
            </a:r>
          </a:p>
          <a:p>
            <a:pPr marL="847725" lvl="1" indent="-423863">
              <a:spcBef>
                <a:spcPct val="20000"/>
              </a:spcBef>
              <a:buFontTx/>
              <a:buChar char="–"/>
            </a:pPr>
            <a:r>
              <a:rPr lang="de-DE" sz="1600" dirty="0" err="1"/>
              <a:t>At</a:t>
            </a:r>
            <a:r>
              <a:rPr lang="de-DE" sz="1600" dirty="0"/>
              <a:t> </a:t>
            </a:r>
            <a:r>
              <a:rPr lang="de-DE" sz="1600" dirty="0" err="1"/>
              <a:t>several</a:t>
            </a:r>
            <a:r>
              <a:rPr lang="de-DE" sz="1600" dirty="0"/>
              <a:t> </a:t>
            </a:r>
            <a:r>
              <a:rPr lang="de-DE" sz="1600" dirty="0" err="1"/>
              <a:t>elevation</a:t>
            </a:r>
            <a:r>
              <a:rPr lang="de-DE" sz="1600" dirty="0"/>
              <a:t> </a:t>
            </a:r>
            <a:r>
              <a:rPr lang="de-DE" sz="1600" dirty="0" err="1"/>
              <a:t>angles</a:t>
            </a:r>
            <a:endParaRPr lang="de-DE" sz="1600" b="1" dirty="0">
              <a:solidFill>
                <a:srgbClr val="FF8700"/>
              </a:solidFill>
            </a:endParaRPr>
          </a:p>
          <a:p>
            <a:pPr marL="423863" indent="-423863">
              <a:spcBef>
                <a:spcPct val="20000"/>
              </a:spcBef>
              <a:buFontTx/>
              <a:buChar char="•"/>
            </a:pPr>
            <a:r>
              <a:rPr lang="de-DE" b="1" dirty="0" err="1">
                <a:solidFill>
                  <a:srgbClr val="FF8700"/>
                </a:solidFill>
              </a:rPr>
              <a:t>Meteorological</a:t>
            </a:r>
            <a:r>
              <a:rPr lang="de-DE" b="1" dirty="0">
                <a:solidFill>
                  <a:srgbClr val="FF8700"/>
                </a:solidFill>
              </a:rPr>
              <a:t> Variables</a:t>
            </a:r>
            <a:br>
              <a:rPr lang="de-DE" b="1" dirty="0">
                <a:solidFill>
                  <a:srgbClr val="FF8700"/>
                </a:solidFill>
              </a:rPr>
            </a:br>
            <a:r>
              <a:rPr lang="de-DE" sz="1700" dirty="0" err="1"/>
              <a:t>Calculated</a:t>
            </a:r>
            <a:r>
              <a:rPr lang="de-DE" sz="1700" dirty="0"/>
              <a:t> </a:t>
            </a:r>
            <a:r>
              <a:rPr lang="de-DE" sz="1700" dirty="0" err="1"/>
              <a:t>by</a:t>
            </a:r>
            <a:r>
              <a:rPr lang="de-DE" sz="1700" dirty="0"/>
              <a:t> </a:t>
            </a:r>
            <a:r>
              <a:rPr lang="de-DE" sz="1700" dirty="0" err="1"/>
              <a:t>retrievals</a:t>
            </a:r>
            <a:endParaRPr lang="de-DE" sz="1700" dirty="0"/>
          </a:p>
          <a:p>
            <a:pPr marL="847725" lvl="1" indent="-423863">
              <a:spcBef>
                <a:spcPct val="20000"/>
              </a:spcBef>
              <a:buFontTx/>
              <a:buChar char="–"/>
            </a:pPr>
            <a:r>
              <a:rPr lang="de-DE" sz="1600" dirty="0" err="1"/>
              <a:t>Solving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„</a:t>
            </a:r>
            <a:r>
              <a:rPr lang="de-DE" sz="1600" dirty="0" err="1"/>
              <a:t>forward</a:t>
            </a:r>
            <a:r>
              <a:rPr lang="de-DE" sz="1600" dirty="0"/>
              <a:t> </a:t>
            </a:r>
            <a:r>
              <a:rPr lang="de-DE" sz="1600" dirty="0" err="1"/>
              <a:t>problem</a:t>
            </a:r>
            <a:r>
              <a:rPr lang="de-DE" sz="1600" dirty="0"/>
              <a:t>“</a:t>
            </a:r>
            <a:br>
              <a:rPr lang="de-DE" sz="1600" dirty="0"/>
            </a:br>
            <a:r>
              <a:rPr lang="de-DE" sz="1600" dirty="0"/>
              <a:t>(</a:t>
            </a:r>
            <a:r>
              <a:rPr lang="de-DE" sz="1600" dirty="0" err="1"/>
              <a:t>radiative</a:t>
            </a:r>
            <a:r>
              <a:rPr lang="de-DE" sz="1600" dirty="0"/>
              <a:t> </a:t>
            </a:r>
            <a:r>
              <a:rPr lang="de-DE" sz="1600" dirty="0" err="1"/>
              <a:t>transfer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a </a:t>
            </a:r>
            <a:r>
              <a:rPr lang="de-DE" sz="1600" dirty="0" err="1"/>
              <a:t>given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atmosphere</a:t>
            </a:r>
            <a:r>
              <a:rPr lang="de-DE" sz="1600" dirty="0"/>
              <a:t>)</a:t>
            </a:r>
          </a:p>
          <a:p>
            <a:pPr marL="847725" lvl="1" indent="-423863">
              <a:spcBef>
                <a:spcPct val="20000"/>
              </a:spcBef>
            </a:pPr>
            <a:r>
              <a:rPr lang="de-DE" sz="2000" b="1" dirty="0">
                <a:solidFill>
                  <a:srgbClr val="0070C0"/>
                </a:solidFill>
              </a:rPr>
              <a:t>TB = F(</a:t>
            </a:r>
            <a:r>
              <a:rPr lang="de-DE" sz="1600" b="1" dirty="0">
                <a:solidFill>
                  <a:srgbClr val="0070C0"/>
                </a:solidFill>
              </a:rPr>
              <a:t>T(z), Q(z), P(z), LWC(z)</a:t>
            </a:r>
            <a:r>
              <a:rPr lang="de-DE" sz="2000" b="1" dirty="0">
                <a:solidFill>
                  <a:srgbClr val="0070C0"/>
                </a:solidFill>
              </a:rPr>
              <a:t>)</a:t>
            </a:r>
          </a:p>
          <a:p>
            <a:pPr marL="847725" lvl="1" indent="-423863">
              <a:spcBef>
                <a:spcPct val="20000"/>
              </a:spcBef>
              <a:buFontTx/>
              <a:buChar char="–"/>
            </a:pPr>
            <a:r>
              <a:rPr lang="de-DE" sz="1600" dirty="0"/>
              <a:t>Inversion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2000" b="1" dirty="0">
                <a:solidFill>
                  <a:srgbClr val="0070C0"/>
                </a:solidFill>
              </a:rPr>
              <a:t>F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„</a:t>
            </a:r>
            <a:r>
              <a:rPr lang="de-DE" sz="1600" dirty="0" err="1"/>
              <a:t>retrieval</a:t>
            </a:r>
            <a:r>
              <a:rPr lang="de-DE" sz="1600" dirty="0"/>
              <a:t>“</a:t>
            </a:r>
          </a:p>
          <a:p>
            <a:pPr marL="847725" lvl="1" indent="-423863">
              <a:spcBef>
                <a:spcPct val="20000"/>
              </a:spcBef>
            </a:pPr>
            <a:r>
              <a:rPr lang="de-DE" sz="2000" b="1" dirty="0">
                <a:solidFill>
                  <a:srgbClr val="0070C0"/>
                </a:solidFill>
              </a:rPr>
              <a:t>T(z) = F</a:t>
            </a:r>
            <a:r>
              <a:rPr lang="de-DE" sz="2000" b="1" baseline="30000" dirty="0">
                <a:solidFill>
                  <a:srgbClr val="0070C0"/>
                </a:solidFill>
              </a:rPr>
              <a:t>-1</a:t>
            </a:r>
            <a:r>
              <a:rPr lang="de-DE" sz="2000" b="1" dirty="0">
                <a:solidFill>
                  <a:srgbClr val="0070C0"/>
                </a:solidFill>
              </a:rPr>
              <a:t>(TB)</a:t>
            </a:r>
          </a:p>
          <a:p>
            <a:pPr marL="847725" lvl="1" indent="-423863">
              <a:spcBef>
                <a:spcPct val="20000"/>
              </a:spcBef>
              <a:buFontTx/>
              <a:buChar char="–"/>
            </a:pPr>
            <a:r>
              <a:rPr lang="de-DE" sz="1600" dirty="0"/>
              <a:t>Inversion </a:t>
            </a:r>
            <a:r>
              <a:rPr lang="de-DE" sz="1600" dirty="0" err="1"/>
              <a:t>problem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ill-posed</a:t>
            </a:r>
            <a:endParaRPr lang="de-DE" sz="1600" dirty="0"/>
          </a:p>
          <a:p>
            <a:pPr marL="847725" lvl="1" indent="-423863">
              <a:spcBef>
                <a:spcPct val="20000"/>
              </a:spcBef>
              <a:buFontTx/>
              <a:buChar char="–"/>
            </a:pPr>
            <a:r>
              <a:rPr lang="de-DE" sz="1600" dirty="0"/>
              <a:t>Data </a:t>
            </a:r>
            <a:r>
              <a:rPr lang="de-DE" sz="1600" dirty="0" err="1"/>
              <a:t>set</a:t>
            </a:r>
            <a:r>
              <a:rPr lang="de-DE" sz="1600" dirty="0"/>
              <a:t> </a:t>
            </a:r>
            <a:r>
              <a:rPr lang="de-DE" sz="1600" dirty="0" err="1"/>
              <a:t>statistics</a:t>
            </a:r>
            <a:r>
              <a:rPr lang="de-DE" sz="1600" dirty="0"/>
              <a:t> </a:t>
            </a:r>
            <a:r>
              <a:rPr lang="de-DE" sz="1600" dirty="0" err="1"/>
              <a:t>important</a:t>
            </a:r>
            <a:r>
              <a:rPr lang="de-DE" sz="1600" dirty="0"/>
              <a:t>!</a:t>
            </a:r>
          </a:p>
        </p:txBody>
      </p:sp>
      <p:sp>
        <p:nvSpPr>
          <p:cNvPr id="8" name="Ellipse 7"/>
          <p:cNvSpPr/>
          <p:nvPr/>
        </p:nvSpPr>
        <p:spPr>
          <a:xfrm>
            <a:off x="36513" y="4581127"/>
            <a:ext cx="3599383" cy="12241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3442" r="2682" b="873"/>
          <a:stretch>
            <a:fillRect/>
          </a:stretch>
        </p:blipFill>
        <p:spPr bwMode="auto">
          <a:xfrm>
            <a:off x="3995738" y="2051050"/>
            <a:ext cx="4946650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81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76000"/>
            <a:ext cx="9144000" cy="5945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  <a:lumOff val="24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de-DE" sz="1600" dirty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sz="800" dirty="0" smtClean="0"/>
          </a:p>
          <a:p>
            <a:pPr marL="0" indent="0" algn="ctr">
              <a:buNone/>
            </a:pPr>
            <a:endParaRPr lang="de-DE" sz="800" dirty="0"/>
          </a:p>
          <a:p>
            <a:pPr marL="0" indent="0" algn="ctr">
              <a:buNone/>
            </a:pPr>
            <a:endParaRPr lang="de-DE" sz="800" dirty="0" smtClean="0"/>
          </a:p>
          <a:p>
            <a:pPr marL="0" indent="0" algn="ctr">
              <a:buNone/>
            </a:pPr>
            <a:endParaRPr lang="de-DE" sz="800" dirty="0"/>
          </a:p>
          <a:p>
            <a:pPr marL="0" indent="0" algn="ctr">
              <a:buNone/>
            </a:pPr>
            <a:endParaRPr lang="de-DE" sz="800" dirty="0"/>
          </a:p>
          <a:p>
            <a:pPr algn="ctr" eaLnBrk="1" hangingPunct="1">
              <a:buFontTx/>
              <a:buNone/>
              <a:defRPr/>
            </a:pPr>
            <a:r>
              <a:rPr lang="de-DE" b="1" dirty="0" smtClean="0"/>
              <a:t>2. Thermal Radiation and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Microwave</a:t>
            </a:r>
            <a:r>
              <a:rPr lang="de-DE" b="1" dirty="0" smtClean="0"/>
              <a:t> </a:t>
            </a:r>
            <a:r>
              <a:rPr lang="de-DE" b="1" dirty="0" err="1" smtClean="0"/>
              <a:t>Spectrum</a:t>
            </a:r>
            <a:endParaRPr lang="de-DE" b="1" dirty="0"/>
          </a:p>
          <a:p>
            <a:pPr algn="ctr" eaLnBrk="1" hangingPunct="1">
              <a:buFontTx/>
              <a:buNone/>
              <a:defRPr/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14992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Thermal Radiation: </a:t>
            </a:r>
            <a:r>
              <a:rPr lang="de-DE" b="1" dirty="0" err="1" smtClean="0"/>
              <a:t>Planck‘s</a:t>
            </a:r>
            <a:r>
              <a:rPr lang="de-DE" b="1" dirty="0" smtClean="0"/>
              <a:t> Law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568800"/>
            <a:ext cx="9036496" cy="987992"/>
          </a:xfrm>
        </p:spPr>
        <p:txBody>
          <a:bodyPr/>
          <a:lstStyle/>
          <a:p>
            <a:r>
              <a:rPr lang="de-DE" sz="2000" dirty="0" smtClean="0"/>
              <a:t>Source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detected</a:t>
            </a:r>
            <a:r>
              <a:rPr lang="de-DE" sz="2000" dirty="0" smtClean="0"/>
              <a:t> </a:t>
            </a:r>
            <a:r>
              <a:rPr lang="de-DE" sz="2000" dirty="0" err="1" smtClean="0"/>
              <a:t>signal</a:t>
            </a:r>
            <a:r>
              <a:rPr lang="de-DE" sz="2000" dirty="0" smtClean="0"/>
              <a:t>:  Thermal </a:t>
            </a:r>
            <a:r>
              <a:rPr lang="de-DE" sz="2000" dirty="0" err="1" smtClean="0"/>
              <a:t>radiation</a:t>
            </a:r>
            <a:r>
              <a:rPr lang="de-DE" sz="2000" dirty="0" smtClean="0"/>
              <a:t> (Planck , 1901)</a:t>
            </a:r>
          </a:p>
          <a:p>
            <a:r>
              <a:rPr lang="de-DE" sz="2000" dirty="0" smtClean="0"/>
              <a:t>All </a:t>
            </a:r>
            <a:r>
              <a:rPr lang="de-DE" sz="2000" dirty="0" err="1" smtClean="0"/>
              <a:t>bodies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T&gt;0 </a:t>
            </a:r>
            <a:r>
              <a:rPr lang="de-DE" sz="2000" dirty="0" err="1" smtClean="0"/>
              <a:t>emit</a:t>
            </a:r>
            <a:r>
              <a:rPr lang="de-DE" sz="2000" dirty="0"/>
              <a:t> </a:t>
            </a:r>
            <a:r>
              <a:rPr lang="de-DE" sz="2000" dirty="0" smtClean="0"/>
              <a:t>EM </a:t>
            </a:r>
            <a:r>
              <a:rPr lang="de-DE" sz="2000" dirty="0" err="1" smtClean="0"/>
              <a:t>radiation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all </a:t>
            </a:r>
            <a:r>
              <a:rPr lang="de-DE" sz="2000" dirty="0" err="1" smtClean="0"/>
              <a:t>wavelengths</a:t>
            </a:r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427984" y="1556792"/>
            <a:ext cx="4588594" cy="4956997"/>
            <a:chOff x="2562" y="210"/>
            <a:chExt cx="3014" cy="3003"/>
          </a:xfrm>
        </p:grpSpPr>
        <p:graphicFrame>
          <p:nvGraphicFramePr>
            <p:cNvPr id="8" name="Object 3"/>
            <p:cNvGraphicFramePr>
              <a:graphicFrameLocks noChangeAspect="1"/>
            </p:cNvGraphicFramePr>
            <p:nvPr/>
          </p:nvGraphicFramePr>
          <p:xfrm>
            <a:off x="2835" y="210"/>
            <a:ext cx="2741" cy="2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43" name="Plot" r:id="rId3" imgW="6046927" imgH="6527902" progId="Grapher.Document">
                    <p:embed/>
                  </p:oleObj>
                </mc:Choice>
                <mc:Fallback>
                  <p:oleObj name="Plot" r:id="rId3" imgW="6046927" imgH="6527902" progId="Grapher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528" b="3860"/>
                        <a:stretch>
                          <a:fillRect/>
                        </a:stretch>
                      </p:blipFill>
                      <p:spPr bwMode="auto">
                        <a:xfrm>
                          <a:off x="2835" y="210"/>
                          <a:ext cx="2741" cy="28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770" y="2989"/>
              <a:ext cx="104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l" eaLnBrk="1" hangingPunct="1"/>
              <a:r>
                <a:rPr lang="de-DE" sz="1800" dirty="0" err="1" smtClean="0">
                  <a:latin typeface="Arial" charset="0"/>
                </a:rPr>
                <a:t>wavelength</a:t>
              </a:r>
              <a:r>
                <a:rPr lang="de-DE" sz="1800" dirty="0" smtClean="0">
                  <a:latin typeface="Arial" charset="0"/>
                </a:rPr>
                <a:t>, </a:t>
              </a:r>
              <a:r>
                <a:rPr lang="el-GR" sz="1800" dirty="0">
                  <a:latin typeface="Arial" charset="0"/>
                  <a:cs typeface="Arial" charset="0"/>
                </a:rPr>
                <a:t>λ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 rot="-5400000">
              <a:off x="1866" y="1450"/>
              <a:ext cx="1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l" eaLnBrk="1" hangingPunct="1"/>
              <a:r>
                <a:rPr lang="de-DE" sz="1800" i="1">
                  <a:latin typeface="Arial" charset="0"/>
                </a:rPr>
                <a:t>B</a:t>
              </a:r>
              <a:r>
                <a:rPr lang="el-GR" sz="1800" i="1" baseline="-25000">
                  <a:latin typeface="Arial" charset="0"/>
                  <a:cs typeface="Arial" charset="0"/>
                </a:rPr>
                <a:t>λ</a:t>
              </a:r>
              <a:r>
                <a:rPr lang="de-DE" sz="1800" i="1">
                  <a:latin typeface="Arial" charset="0"/>
                  <a:cs typeface="Arial" charset="0"/>
                </a:rPr>
                <a:t>(T)</a:t>
              </a:r>
              <a:r>
                <a:rPr lang="de-DE" sz="1800">
                  <a:latin typeface="Arial" charset="0"/>
                  <a:cs typeface="Arial" charset="0"/>
                </a:rPr>
                <a:t> , 10</a:t>
              </a:r>
              <a:r>
                <a:rPr lang="de-DE" sz="1800" baseline="30000">
                  <a:latin typeface="Arial" charset="0"/>
                  <a:cs typeface="Arial" charset="0"/>
                </a:rPr>
                <a:t>7</a:t>
              </a:r>
              <a:r>
                <a:rPr lang="de-DE" sz="1800">
                  <a:latin typeface="Arial" charset="0"/>
                  <a:cs typeface="Arial" charset="0"/>
                </a:rPr>
                <a:t> W/(m</a:t>
              </a:r>
              <a:r>
                <a:rPr lang="de-DE" sz="1800" baseline="30000">
                  <a:latin typeface="Arial" charset="0"/>
                  <a:cs typeface="Arial" charset="0"/>
                </a:rPr>
                <a:t>2</a:t>
              </a:r>
              <a:r>
                <a:rPr lang="de-DE" sz="1800">
                  <a:latin typeface="Arial" charset="0"/>
                  <a:cs typeface="Arial" charset="0"/>
                </a:rPr>
                <a:t>sr </a:t>
              </a:r>
              <a:r>
                <a:rPr lang="el-GR" sz="1800">
                  <a:latin typeface="Arial" charset="0"/>
                  <a:cs typeface="Arial" charset="0"/>
                </a:rPr>
                <a:t>μ</a:t>
              </a:r>
              <a:r>
                <a:rPr lang="de-DE" sz="1800">
                  <a:latin typeface="Arial" charset="0"/>
                  <a:cs typeface="Arial" charset="0"/>
                </a:rPr>
                <a:t>m)</a:t>
              </a:r>
              <a:endParaRPr lang="el-GR" sz="1800"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821174"/>
              </p:ext>
            </p:extLst>
          </p:nvPr>
        </p:nvGraphicFramePr>
        <p:xfrm>
          <a:off x="179512" y="3450102"/>
          <a:ext cx="3708400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4" name="Equation" r:id="rId5" imgW="1943100" imgH="685800" progId="Equation.3">
                  <p:embed/>
                </p:oleObj>
              </mc:Choice>
              <mc:Fallback>
                <p:oleObj name="Equation" r:id="rId5" imgW="19431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450102"/>
                        <a:ext cx="3708400" cy="1368152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9513" y="1652607"/>
            <a:ext cx="4104455" cy="1200329"/>
          </a:xfrm>
          <a:prstGeom prst="rect">
            <a:avLst/>
          </a:prstGeom>
          <a:solidFill>
            <a:srgbClr val="FAA3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38150" eaLnBrk="0" hangingPunct="0"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38150" eaLnBrk="0" hangingPunct="0"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38150" eaLnBrk="0" hangingPunct="0"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38150" eaLnBrk="0" hangingPunct="0"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38150" eaLnBrk="0" hangingPunct="0"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defTabSz="438150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defTabSz="438150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defTabSz="438150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defTabSz="438150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de-DE" sz="1800" b="1" dirty="0">
                <a:solidFill>
                  <a:srgbClr val="000000"/>
                </a:solidFill>
                <a:latin typeface="+mj-lt"/>
              </a:rPr>
              <a:t>B</a:t>
            </a:r>
            <a:r>
              <a:rPr lang="de-DE" sz="1800" b="1" baseline="-25000" dirty="0">
                <a:solidFill>
                  <a:srgbClr val="000000"/>
                </a:solidFill>
                <a:latin typeface="+mj-lt"/>
                <a:sym typeface="Symbol" charset="2"/>
              </a:rPr>
              <a:t></a:t>
            </a:r>
            <a:r>
              <a:rPr lang="de-DE" sz="1800" b="1" dirty="0">
                <a:solidFill>
                  <a:srgbClr val="000000"/>
                </a:solidFill>
                <a:latin typeface="+mj-lt"/>
                <a:sym typeface="Symbol" charset="2"/>
              </a:rPr>
              <a:t>	</a:t>
            </a:r>
            <a:r>
              <a:rPr lang="de-DE" sz="1600" dirty="0" err="1" smtClean="0">
                <a:solidFill>
                  <a:srgbClr val="000000"/>
                </a:solidFill>
                <a:latin typeface="+mj-lt"/>
                <a:sym typeface="Symbol" charset="2"/>
              </a:rPr>
              <a:t>spectral</a:t>
            </a:r>
            <a:r>
              <a:rPr lang="de-DE" sz="1600" dirty="0" smtClean="0">
                <a:solidFill>
                  <a:srgbClr val="000000"/>
                </a:solidFill>
                <a:latin typeface="+mj-lt"/>
                <a:sym typeface="Symbol" charset="2"/>
              </a:rPr>
              <a:t> power </a:t>
            </a:r>
            <a:r>
              <a:rPr lang="de-DE" sz="1600" dirty="0" err="1" smtClean="0">
                <a:solidFill>
                  <a:srgbClr val="000000"/>
                </a:solidFill>
                <a:latin typeface="+mj-lt"/>
                <a:sym typeface="Symbol" charset="2"/>
              </a:rPr>
              <a:t>density</a:t>
            </a:r>
            <a:r>
              <a:rPr lang="de-DE" sz="1600" dirty="0" smtClean="0">
                <a:solidFill>
                  <a:srgbClr val="000000"/>
                </a:solidFill>
                <a:latin typeface="+mj-lt"/>
                <a:sym typeface="Symbol" charset="2"/>
              </a:rPr>
              <a:t> [W </a:t>
            </a:r>
            <a:r>
              <a:rPr lang="de-DE" sz="1600" dirty="0">
                <a:solidFill>
                  <a:srgbClr val="000000"/>
                </a:solidFill>
                <a:latin typeface="+mj-lt"/>
                <a:sym typeface="Symbol" charset="2"/>
              </a:rPr>
              <a:t>m</a:t>
            </a:r>
            <a:r>
              <a:rPr lang="de-DE" sz="1600" baseline="30000" dirty="0">
                <a:solidFill>
                  <a:srgbClr val="000000"/>
                </a:solidFill>
                <a:latin typeface="+mj-lt"/>
                <a:sym typeface="Symbol" charset="2"/>
              </a:rPr>
              <a:t>-2</a:t>
            </a:r>
            <a:r>
              <a:rPr lang="de-DE" sz="1600" dirty="0">
                <a:solidFill>
                  <a:srgbClr val="000000"/>
                </a:solidFill>
                <a:latin typeface="+mj-lt"/>
                <a:sym typeface="Symbol" charset="2"/>
              </a:rPr>
              <a:t> sr</a:t>
            </a:r>
            <a:r>
              <a:rPr lang="de-DE" sz="1600" baseline="30000" dirty="0">
                <a:solidFill>
                  <a:srgbClr val="000000"/>
                </a:solidFill>
                <a:latin typeface="+mj-lt"/>
                <a:sym typeface="Symbol" charset="2"/>
              </a:rPr>
              <a:t>-1</a:t>
            </a:r>
            <a:r>
              <a:rPr lang="de-DE" sz="1600" dirty="0">
                <a:solidFill>
                  <a:srgbClr val="000000"/>
                </a:solidFill>
                <a:latin typeface="+mj-lt"/>
                <a:sym typeface="Symbol" charset="2"/>
              </a:rPr>
              <a:t> m</a:t>
            </a:r>
            <a:r>
              <a:rPr lang="de-DE" sz="1600" baseline="30000" dirty="0">
                <a:solidFill>
                  <a:srgbClr val="000000"/>
                </a:solidFill>
                <a:latin typeface="+mj-lt"/>
                <a:sym typeface="Symbol" charset="2"/>
              </a:rPr>
              <a:t>-1</a:t>
            </a:r>
            <a:r>
              <a:rPr lang="de-DE" sz="1600" dirty="0">
                <a:solidFill>
                  <a:srgbClr val="000000"/>
                </a:solidFill>
                <a:latin typeface="+mj-lt"/>
                <a:sym typeface="Symbol" charset="2"/>
              </a:rPr>
              <a:t>]</a:t>
            </a:r>
          </a:p>
          <a:p>
            <a:pPr algn="l" eaLnBrk="1" hangingPunct="1"/>
            <a:r>
              <a:rPr lang="de-DE" sz="1800" b="1" dirty="0">
                <a:solidFill>
                  <a:srgbClr val="000000"/>
                </a:solidFill>
                <a:latin typeface="+mj-lt"/>
              </a:rPr>
              <a:t>h </a:t>
            </a:r>
            <a:r>
              <a:rPr lang="de-DE" sz="1800" dirty="0">
                <a:solidFill>
                  <a:srgbClr val="000000"/>
                </a:solidFill>
                <a:latin typeface="+mj-lt"/>
              </a:rPr>
              <a:t>=	6 626⋅10</a:t>
            </a:r>
            <a:r>
              <a:rPr lang="de-DE" sz="1800" baseline="30000" dirty="0">
                <a:solidFill>
                  <a:srgbClr val="000000"/>
                </a:solidFill>
                <a:latin typeface="+mj-lt"/>
              </a:rPr>
              <a:t>-34</a:t>
            </a:r>
            <a:r>
              <a:rPr lang="de-DE" sz="1800" dirty="0">
                <a:solidFill>
                  <a:srgbClr val="000000"/>
                </a:solidFill>
                <a:latin typeface="+mj-lt"/>
              </a:rPr>
              <a:t> J s 	</a:t>
            </a:r>
            <a:r>
              <a:rPr lang="de-DE" sz="1800" dirty="0" smtClean="0">
                <a:solidFill>
                  <a:srgbClr val="000000"/>
                </a:solidFill>
                <a:latin typeface="+mj-lt"/>
              </a:rPr>
              <a:t>	</a:t>
            </a:r>
            <a:r>
              <a:rPr lang="de-DE" sz="1800" dirty="0" err="1" smtClean="0">
                <a:solidFill>
                  <a:srgbClr val="000000"/>
                </a:solidFill>
                <a:latin typeface="+mj-lt"/>
              </a:rPr>
              <a:t>Planck's</a:t>
            </a:r>
            <a:r>
              <a:rPr lang="de-DE" sz="1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j-lt"/>
              </a:rPr>
              <a:t>constant</a:t>
            </a:r>
            <a:r>
              <a:rPr lang="de-DE" sz="18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de-DE" sz="1800" b="1" dirty="0">
                <a:solidFill>
                  <a:srgbClr val="000000"/>
                </a:solidFill>
                <a:latin typeface="+mj-lt"/>
              </a:rPr>
            </a:br>
            <a:r>
              <a:rPr lang="de-DE" sz="1800" b="1" dirty="0" err="1">
                <a:solidFill>
                  <a:srgbClr val="000000"/>
                </a:solidFill>
                <a:latin typeface="+mj-lt"/>
              </a:rPr>
              <a:t>k</a:t>
            </a:r>
            <a:r>
              <a:rPr lang="de-DE" sz="1800" b="1" baseline="-25000" dirty="0" err="1">
                <a:solidFill>
                  <a:srgbClr val="000000"/>
                </a:solidFill>
                <a:latin typeface="+mj-lt"/>
              </a:rPr>
              <a:t>B</a:t>
            </a:r>
            <a:r>
              <a:rPr lang="de-DE" sz="1800" dirty="0">
                <a:solidFill>
                  <a:srgbClr val="000000"/>
                </a:solidFill>
                <a:latin typeface="+mj-lt"/>
              </a:rPr>
              <a:t>=	1.38⋅10</a:t>
            </a:r>
            <a:r>
              <a:rPr lang="de-DE" sz="1800" baseline="30000" dirty="0">
                <a:solidFill>
                  <a:srgbClr val="000000"/>
                </a:solidFill>
                <a:latin typeface="+mj-lt"/>
              </a:rPr>
              <a:t>-23</a:t>
            </a:r>
            <a:r>
              <a:rPr lang="de-DE" sz="1800" dirty="0">
                <a:solidFill>
                  <a:srgbClr val="000000"/>
                </a:solidFill>
                <a:latin typeface="+mj-lt"/>
              </a:rPr>
              <a:t> J/K 		</a:t>
            </a:r>
            <a:r>
              <a:rPr lang="de-DE" sz="1800" dirty="0" smtClean="0">
                <a:solidFill>
                  <a:srgbClr val="000000"/>
                </a:solidFill>
                <a:latin typeface="+mj-lt"/>
              </a:rPr>
              <a:t>Boltzmann </a:t>
            </a:r>
            <a:r>
              <a:rPr lang="de-DE" sz="1800" dirty="0" err="1" smtClean="0">
                <a:solidFill>
                  <a:srgbClr val="000000"/>
                </a:solidFill>
                <a:latin typeface="+mj-lt"/>
              </a:rPr>
              <a:t>const</a:t>
            </a:r>
            <a:r>
              <a:rPr lang="de-DE" sz="1800" dirty="0" smtClean="0">
                <a:solidFill>
                  <a:srgbClr val="000000"/>
                </a:solidFill>
                <a:latin typeface="+mj-lt"/>
              </a:rPr>
              <a:t>.</a:t>
            </a:r>
            <a:br>
              <a:rPr lang="de-DE" sz="1800" dirty="0" smtClean="0">
                <a:solidFill>
                  <a:srgbClr val="000000"/>
                </a:solidFill>
                <a:latin typeface="+mj-lt"/>
              </a:rPr>
            </a:br>
            <a:r>
              <a:rPr lang="de-DE" sz="1800" b="1" dirty="0" smtClean="0">
                <a:solidFill>
                  <a:srgbClr val="000000"/>
                </a:solidFill>
                <a:latin typeface="+mj-lt"/>
              </a:rPr>
              <a:t>c </a:t>
            </a:r>
            <a:r>
              <a:rPr lang="de-DE" sz="1800" dirty="0">
                <a:solidFill>
                  <a:srgbClr val="000000"/>
                </a:solidFill>
                <a:latin typeface="+mj-lt"/>
              </a:rPr>
              <a:t>=	2.99792⋅10</a:t>
            </a:r>
            <a:r>
              <a:rPr lang="de-DE" sz="1800" baseline="30000" dirty="0">
                <a:solidFill>
                  <a:srgbClr val="000000"/>
                </a:solidFill>
                <a:latin typeface="+mj-lt"/>
              </a:rPr>
              <a:t>8</a:t>
            </a:r>
            <a:r>
              <a:rPr lang="de-DE" sz="1800" dirty="0">
                <a:solidFill>
                  <a:srgbClr val="000000"/>
                </a:solidFill>
                <a:latin typeface="+mj-lt"/>
              </a:rPr>
              <a:t> m/s 	</a:t>
            </a:r>
            <a:r>
              <a:rPr lang="de-DE" sz="1800" dirty="0" err="1" smtClean="0">
                <a:solidFill>
                  <a:srgbClr val="000000"/>
                </a:solidFill>
                <a:latin typeface="+mj-lt"/>
              </a:rPr>
              <a:t>speed</a:t>
            </a:r>
            <a:r>
              <a:rPr lang="de-DE" sz="1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j-lt"/>
              </a:rPr>
              <a:t>of</a:t>
            </a:r>
            <a:r>
              <a:rPr lang="de-DE" sz="1800" dirty="0" smtClean="0">
                <a:solidFill>
                  <a:srgbClr val="000000"/>
                </a:solidFill>
                <a:latin typeface="+mj-lt"/>
              </a:rPr>
              <a:t> light</a:t>
            </a:r>
            <a:endParaRPr lang="de-DE" sz="1800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378322"/>
              </p:ext>
            </p:extLst>
          </p:nvPr>
        </p:nvGraphicFramePr>
        <p:xfrm>
          <a:off x="179512" y="5015141"/>
          <a:ext cx="3721566" cy="1380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5" name="Equation" r:id="rId7" imgW="1879600" imgH="685800" progId="Equation.3">
                  <p:embed/>
                </p:oleObj>
              </mc:Choice>
              <mc:Fallback>
                <p:oleObj name="Equation" r:id="rId7" imgW="18796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5015141"/>
                        <a:ext cx="3721566" cy="1380122"/>
                      </a:xfrm>
                      <a:prstGeom prst="rect">
                        <a:avLst/>
                      </a:prstGeom>
                      <a:solidFill>
                        <a:srgbClr val="7EA0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5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3931" r="3687" b="10496"/>
          <a:stretch/>
        </p:blipFill>
        <p:spPr bwMode="auto">
          <a:xfrm>
            <a:off x="6444208" y="595425"/>
            <a:ext cx="2619575" cy="233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Observables: </a:t>
            </a:r>
            <a:r>
              <a:rPr lang="de-DE" b="1" dirty="0" err="1" smtClean="0"/>
              <a:t>Intensity</a:t>
            </a:r>
            <a:r>
              <a:rPr lang="de-DE" b="1" dirty="0" smtClean="0"/>
              <a:t> </a:t>
            </a:r>
            <a:r>
              <a:rPr lang="de-DE" b="1" dirty="0" smtClean="0">
                <a:sym typeface="Wingdings" pitchFamily="2" charset="2"/>
              </a:rPr>
              <a:t></a:t>
            </a:r>
            <a:r>
              <a:rPr lang="de-DE" b="1" dirty="0" smtClean="0"/>
              <a:t> Brightness Temperature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568800"/>
            <a:ext cx="9036496" cy="2932208"/>
          </a:xfrm>
        </p:spPr>
        <p:txBody>
          <a:bodyPr/>
          <a:lstStyle/>
          <a:p>
            <a:r>
              <a:rPr lang="de-DE" sz="2000" dirty="0" smtClean="0"/>
              <a:t>Radiometers </a:t>
            </a:r>
            <a:r>
              <a:rPr lang="de-DE" sz="2000" dirty="0" err="1" smtClean="0"/>
              <a:t>observe</a:t>
            </a:r>
            <a:r>
              <a:rPr lang="de-DE" sz="2000" dirty="0" smtClean="0"/>
              <a:t> „</a:t>
            </a:r>
            <a:r>
              <a:rPr lang="de-DE" sz="2000" dirty="0" err="1" smtClean="0"/>
              <a:t>sky</a:t>
            </a:r>
            <a:r>
              <a:rPr lang="de-DE" sz="2000" dirty="0" smtClean="0"/>
              <a:t> </a:t>
            </a:r>
            <a:r>
              <a:rPr lang="de-DE" sz="2000" dirty="0" err="1" smtClean="0"/>
              <a:t>brightness</a:t>
            </a:r>
            <a:r>
              <a:rPr lang="de-DE" sz="2000" dirty="0" smtClean="0"/>
              <a:t>“ </a:t>
            </a:r>
            <a:br>
              <a:rPr lang="de-DE" sz="2000" dirty="0" smtClean="0"/>
            </a:br>
            <a:r>
              <a:rPr lang="de-DE" sz="2000" i="1" dirty="0" err="1" smtClean="0"/>
              <a:t>or</a:t>
            </a:r>
            <a:r>
              <a:rPr lang="de-DE" sz="2000" i="1" dirty="0" smtClean="0"/>
              <a:t>: </a:t>
            </a:r>
            <a:r>
              <a:rPr lang="de-DE" sz="2000" i="1" dirty="0" err="1" smtClean="0"/>
              <a:t>radiant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energy</a:t>
            </a:r>
            <a:r>
              <a:rPr lang="de-DE" sz="2000" i="1" dirty="0"/>
              <a:t/>
            </a:r>
            <a:br>
              <a:rPr lang="de-DE" sz="2000" i="1" dirty="0"/>
            </a:br>
            <a:r>
              <a:rPr lang="de-DE" sz="2000" i="1" dirty="0" err="1" smtClean="0"/>
              <a:t>or</a:t>
            </a:r>
            <a:r>
              <a:rPr lang="de-DE" sz="2000" i="1" dirty="0" smtClean="0"/>
              <a:t>: </a:t>
            </a:r>
            <a:r>
              <a:rPr lang="de-DE" sz="2000" i="1" dirty="0" err="1" smtClean="0"/>
              <a:t>specific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intensity</a:t>
            </a:r>
            <a:r>
              <a:rPr lang="de-DE" sz="2000" i="1" dirty="0" smtClean="0"/>
              <a:t>, …</a:t>
            </a:r>
          </a:p>
          <a:p>
            <a:r>
              <a:rPr lang="de-DE" sz="2000" dirty="0" smtClean="0"/>
              <a:t>Units: </a:t>
            </a:r>
          </a:p>
          <a:p>
            <a:r>
              <a:rPr lang="de-DE" sz="2000" dirty="0" err="1" smtClean="0"/>
              <a:t>Extremely</a:t>
            </a:r>
            <a:r>
              <a:rPr lang="de-DE" sz="2000" dirty="0" smtClean="0"/>
              <a:t> </a:t>
            </a:r>
            <a:r>
              <a:rPr lang="de-DE" sz="2000" dirty="0" err="1" smtClean="0"/>
              <a:t>small</a:t>
            </a:r>
            <a:r>
              <a:rPr lang="de-DE" sz="2000" dirty="0" smtClean="0"/>
              <a:t> power </a:t>
            </a:r>
            <a:r>
              <a:rPr lang="de-DE" sz="2000" dirty="0" err="1" smtClean="0"/>
              <a:t>levels</a:t>
            </a:r>
            <a:r>
              <a:rPr lang="de-DE" sz="2000" dirty="0" smtClean="0"/>
              <a:t>:  </a:t>
            </a:r>
            <a:r>
              <a:rPr lang="de-DE" sz="2000" dirty="0">
                <a:latin typeface="+mj-lt"/>
              </a:rPr>
              <a:t>P=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~</a:t>
            </a:r>
            <a:r>
              <a:rPr lang="de-DE" sz="2000" dirty="0">
                <a:solidFill>
                  <a:srgbClr val="000000"/>
                </a:solidFill>
                <a:latin typeface="+mj-lt"/>
                <a:cs typeface="Times New Roman" charset="0"/>
              </a:rPr>
              <a:t>10</a:t>
            </a:r>
            <a:r>
              <a:rPr lang="de-DE" sz="2000" baseline="30000" dirty="0">
                <a:solidFill>
                  <a:srgbClr val="000000"/>
                </a:solidFill>
                <a:latin typeface="+mj-lt"/>
                <a:cs typeface="Times New Roman" charset="0"/>
              </a:rPr>
              <a:t>-13</a:t>
            </a:r>
            <a:r>
              <a:rPr lang="de-DE" sz="2000" dirty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W</a:t>
            </a:r>
            <a:b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</a:b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(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demands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high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amplification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, 100 dB)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More „human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readable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“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units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: Brightness Temperature (TB)</a:t>
            </a:r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"/>
          <a:stretch/>
        </p:blipFill>
        <p:spPr bwMode="auto">
          <a:xfrm>
            <a:off x="1331640" y="1527477"/>
            <a:ext cx="1678846" cy="38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ieren 10"/>
          <p:cNvGrpSpPr>
            <a:grpSpLocks noChangeAspect="1"/>
          </p:cNvGrpSpPr>
          <p:nvPr/>
        </p:nvGrpSpPr>
        <p:grpSpPr>
          <a:xfrm>
            <a:off x="576448" y="2974719"/>
            <a:ext cx="8388040" cy="2038457"/>
            <a:chOff x="196948" y="3861048"/>
            <a:chExt cx="8475784" cy="2059781"/>
          </a:xfrm>
        </p:grpSpPr>
        <p:pic>
          <p:nvPicPr>
            <p:cNvPr id="9228" name="Picture 1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" r="377" b="6227"/>
            <a:stretch/>
          </p:blipFill>
          <p:spPr bwMode="auto">
            <a:xfrm>
              <a:off x="196948" y="3861048"/>
              <a:ext cx="8475784" cy="2059781"/>
            </a:xfrm>
            <a:prstGeom prst="rect">
              <a:avLst/>
            </a:prstGeom>
            <a:noFill/>
            <a:ln w="19050">
              <a:solidFill>
                <a:srgbClr val="7EA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244486" y="3882150"/>
              <a:ext cx="396711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dirty="0"/>
            </a:p>
          </p:txBody>
        </p:sp>
      </p:grpSp>
      <p:sp>
        <p:nvSpPr>
          <p:cNvPr id="19" name="Inhaltsplatzhalter 2"/>
          <p:cNvSpPr txBox="1">
            <a:spLocks/>
          </p:cNvSpPr>
          <p:nvPr/>
        </p:nvSpPr>
        <p:spPr bwMode="auto">
          <a:xfrm>
            <a:off x="287016" y="5099000"/>
            <a:ext cx="8856984" cy="1418915"/>
          </a:xfrm>
          <a:prstGeom prst="rect">
            <a:avLst/>
          </a:prstGeom>
          <a:solidFill>
            <a:schemeClr val="bg1"/>
          </a:solidFill>
          <a:ln w="15875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Optically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thick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(solid)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objects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have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 TB = </a:t>
            </a:r>
            <a:r>
              <a:rPr lang="el-GR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ε·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(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T</a:t>
            </a:r>
            <a:r>
              <a:rPr lang="de-DE" sz="2000" baseline="-25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physical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)    (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with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emissivity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el-GR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ε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=0.0 …. 1.0)</a:t>
            </a:r>
          </a:p>
          <a:p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Optically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thin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media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: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translucent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,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optical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thickness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el-GR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τ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/>
            </a:r>
            <a:b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</a:b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absorption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&amp;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emission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proportional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presence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b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</a:b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+mj-lt"/>
                <a:cs typeface="Times New Roman" charset="0"/>
              </a:rPr>
              <a:t>absorbing</a:t>
            </a:r>
            <a:r>
              <a:rPr lang="de-DE" sz="20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matter </a:t>
            </a:r>
            <a:r>
              <a:rPr lang="de-DE" sz="2000" b="1" dirty="0" smtClean="0">
                <a:solidFill>
                  <a:srgbClr val="7EA0FF"/>
                </a:solidFill>
                <a:latin typeface="+mj-lt"/>
                <a:cs typeface="Times New Roman" charset="0"/>
                <a:sym typeface="Wingdings" pitchFamily="2" charset="2"/>
              </a:rPr>
              <a:t> RTM (</a:t>
            </a:r>
            <a:r>
              <a:rPr lang="de-DE" sz="2000" b="1" dirty="0" err="1" smtClean="0">
                <a:solidFill>
                  <a:srgbClr val="7EA0FF"/>
                </a:solidFill>
                <a:latin typeface="+mj-lt"/>
                <a:cs typeface="Times New Roman" charset="0"/>
                <a:sym typeface="Wingdings" pitchFamily="2" charset="2"/>
              </a:rPr>
              <a:t>Radiative</a:t>
            </a:r>
            <a:r>
              <a:rPr lang="de-DE" sz="2000" b="1" dirty="0" smtClean="0">
                <a:solidFill>
                  <a:srgbClr val="7EA0FF"/>
                </a:solidFill>
                <a:latin typeface="+mj-lt"/>
                <a:cs typeface="Times New Roman" charset="0"/>
                <a:sym typeface="Wingdings" pitchFamily="2" charset="2"/>
              </a:rPr>
              <a:t> </a:t>
            </a:r>
            <a:r>
              <a:rPr lang="de-DE" sz="2000" b="1" dirty="0">
                <a:solidFill>
                  <a:srgbClr val="7EA0FF"/>
                </a:solidFill>
                <a:latin typeface="+mj-lt"/>
                <a:cs typeface="Times New Roman" charset="0"/>
                <a:sym typeface="Wingdings" pitchFamily="2" charset="2"/>
              </a:rPr>
              <a:t>T</a:t>
            </a:r>
            <a:r>
              <a:rPr lang="de-DE" sz="2000" b="1" dirty="0" smtClean="0">
                <a:solidFill>
                  <a:srgbClr val="7EA0FF"/>
                </a:solidFill>
                <a:latin typeface="+mj-lt"/>
                <a:cs typeface="Times New Roman" charset="0"/>
                <a:sym typeface="Wingdings" pitchFamily="2" charset="2"/>
              </a:rPr>
              <a:t>ransfer Model)</a:t>
            </a:r>
            <a:endParaRPr lang="en-US" sz="2000" b="1" dirty="0">
              <a:solidFill>
                <a:srgbClr val="7EA0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22830" r="2909" b="23616"/>
          <a:stretch/>
        </p:blipFill>
        <p:spPr bwMode="auto">
          <a:xfrm>
            <a:off x="4290646" y="959519"/>
            <a:ext cx="2441594" cy="2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23791" r="5693" b="26398"/>
          <a:stretch/>
        </p:blipFill>
        <p:spPr bwMode="auto">
          <a:xfrm>
            <a:off x="4435018" y="1268760"/>
            <a:ext cx="2188841" cy="30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835891"/>
              </p:ext>
            </p:extLst>
          </p:nvPr>
        </p:nvGraphicFramePr>
        <p:xfrm>
          <a:off x="6876256" y="5491047"/>
          <a:ext cx="1296144" cy="74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name="Formel" r:id="rId8" imgW="838080" imgH="482400" progId="Equation.3">
                  <p:embed/>
                </p:oleObj>
              </mc:Choice>
              <mc:Fallback>
                <p:oleObj name="Formel" r:id="rId8" imgW="83808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6256" y="5491047"/>
                        <a:ext cx="1296144" cy="74626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54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76000"/>
            <a:ext cx="9144000" cy="5945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  <a:lumOff val="24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de-DE" sz="1600" dirty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sz="800" dirty="0" smtClean="0"/>
          </a:p>
          <a:p>
            <a:pPr marL="0" indent="0" algn="ctr">
              <a:buNone/>
            </a:pPr>
            <a:endParaRPr lang="de-DE" sz="800" dirty="0"/>
          </a:p>
          <a:p>
            <a:pPr marL="0" indent="0" algn="ctr">
              <a:buNone/>
            </a:pPr>
            <a:endParaRPr lang="de-DE" sz="800" dirty="0" smtClean="0"/>
          </a:p>
          <a:p>
            <a:pPr marL="0" indent="0" algn="ctr">
              <a:buNone/>
            </a:pPr>
            <a:endParaRPr lang="de-DE" sz="800" dirty="0"/>
          </a:p>
          <a:p>
            <a:pPr marL="0" indent="0" algn="ctr">
              <a:buNone/>
            </a:pPr>
            <a:endParaRPr lang="de-DE" sz="800" dirty="0"/>
          </a:p>
          <a:p>
            <a:pPr algn="ctr" eaLnBrk="1" hangingPunct="1">
              <a:buFontTx/>
              <a:buNone/>
              <a:defRPr/>
            </a:pPr>
            <a:r>
              <a:rPr lang="de-DE" b="1" dirty="0" smtClean="0"/>
              <a:t>3. </a:t>
            </a:r>
            <a:r>
              <a:rPr lang="de-DE" b="1" dirty="0" err="1" smtClean="0"/>
              <a:t>How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MW </a:t>
            </a:r>
            <a:r>
              <a:rPr lang="de-DE" b="1" dirty="0" err="1" smtClean="0"/>
              <a:t>Spectrum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defined</a:t>
            </a:r>
            <a:r>
              <a:rPr lang="de-DE" b="1" dirty="0" smtClean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Atmosphere</a:t>
            </a:r>
            <a:endParaRPr lang="de-DE" b="1" dirty="0"/>
          </a:p>
          <a:p>
            <a:pPr algn="ctr" eaLnBrk="1" hangingPunct="1">
              <a:buFontTx/>
              <a:buNone/>
              <a:defRPr/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193225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107504" y="4653136"/>
            <a:ext cx="9036496" cy="1852088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Emission </a:t>
            </a:r>
            <a:r>
              <a:rPr lang="de-DE" sz="2000" dirty="0" err="1" smtClean="0"/>
              <a:t>lines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water</a:t>
            </a:r>
            <a:r>
              <a:rPr lang="de-DE" sz="2000" dirty="0" smtClean="0"/>
              <a:t> </a:t>
            </a:r>
            <a:r>
              <a:rPr lang="de-DE" sz="2000" dirty="0" err="1" smtClean="0"/>
              <a:t>vapour</a:t>
            </a:r>
            <a:r>
              <a:rPr lang="de-DE" sz="2000" dirty="0" smtClean="0"/>
              <a:t> (</a:t>
            </a:r>
            <a:r>
              <a:rPr lang="de-DE" sz="2000" dirty="0" err="1" smtClean="0"/>
              <a:t>vary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H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O Mixing </a:t>
            </a:r>
            <a:r>
              <a:rPr lang="de-DE" sz="2000" dirty="0" err="1" smtClean="0"/>
              <a:t>ratio</a:t>
            </a:r>
            <a:r>
              <a:rPr lang="de-DE" sz="2000" dirty="0" smtClean="0"/>
              <a:t>, and Temperature)</a:t>
            </a:r>
          </a:p>
          <a:p>
            <a:r>
              <a:rPr lang="de-DE" sz="2000" dirty="0" smtClean="0"/>
              <a:t>Emission </a:t>
            </a:r>
            <a:r>
              <a:rPr lang="de-DE" sz="2000" dirty="0" err="1" smtClean="0"/>
              <a:t>lines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Oxygen (</a:t>
            </a:r>
            <a:r>
              <a:rPr lang="de-DE" sz="2000" dirty="0" err="1" smtClean="0"/>
              <a:t>vary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T, but </a:t>
            </a:r>
            <a:r>
              <a:rPr lang="de-DE" sz="2000" dirty="0" err="1" smtClean="0"/>
              <a:t>mixing</a:t>
            </a:r>
            <a:r>
              <a:rPr lang="de-DE" sz="2000" dirty="0" smtClean="0"/>
              <a:t> </a:t>
            </a:r>
            <a:r>
              <a:rPr lang="de-DE" sz="2000" dirty="0" err="1" smtClean="0"/>
              <a:t>ration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fixed</a:t>
            </a:r>
            <a:r>
              <a:rPr lang="de-DE" sz="2000" dirty="0" smtClean="0"/>
              <a:t>)</a:t>
            </a:r>
          </a:p>
          <a:p>
            <a:r>
              <a:rPr lang="de-DE" sz="2000" dirty="0" err="1" smtClean="0"/>
              <a:t>Window</a:t>
            </a:r>
            <a:r>
              <a:rPr lang="de-DE" sz="2000" dirty="0" smtClean="0"/>
              <a:t> </a:t>
            </a:r>
            <a:r>
              <a:rPr lang="de-DE" sz="2000" dirty="0" err="1" smtClean="0"/>
              <a:t>channels</a:t>
            </a:r>
            <a:r>
              <a:rPr lang="de-DE" sz="2000" dirty="0" smtClean="0"/>
              <a:t> in </a:t>
            </a:r>
            <a:r>
              <a:rPr lang="de-DE" sz="2000" dirty="0" err="1" smtClean="0"/>
              <a:t>between</a:t>
            </a:r>
            <a:r>
              <a:rPr lang="de-DE" sz="2000" dirty="0" smtClean="0"/>
              <a:t> </a:t>
            </a:r>
            <a:r>
              <a:rPr lang="de-DE" sz="2000" dirty="0" err="1" smtClean="0"/>
              <a:t>lines</a:t>
            </a:r>
            <a:r>
              <a:rPr lang="de-DE" sz="2000" dirty="0" smtClean="0"/>
              <a:t>: </a:t>
            </a:r>
            <a:r>
              <a:rPr lang="de-DE" sz="2000" dirty="0" err="1" smtClean="0"/>
              <a:t>mostly</a:t>
            </a:r>
            <a:r>
              <a:rPr lang="de-DE" sz="2000" dirty="0" smtClean="0"/>
              <a:t> </a:t>
            </a:r>
            <a:r>
              <a:rPr lang="de-DE" sz="2000" dirty="0" err="1" smtClean="0"/>
              <a:t>affected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liquid </a:t>
            </a:r>
            <a:r>
              <a:rPr lang="de-DE" sz="2000" dirty="0" err="1" smtClean="0"/>
              <a:t>water</a:t>
            </a:r>
            <a:r>
              <a:rPr lang="de-DE" sz="2000" dirty="0" smtClean="0"/>
              <a:t> and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far</a:t>
            </a:r>
            <a:r>
              <a:rPr lang="de-DE" sz="2000" dirty="0" smtClean="0"/>
              <a:t> </a:t>
            </a:r>
            <a:r>
              <a:rPr lang="de-DE" sz="2000" dirty="0" err="1" smtClean="0"/>
              <a:t>wings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other</a:t>
            </a:r>
            <a:r>
              <a:rPr lang="de-DE" sz="2000" dirty="0" smtClean="0"/>
              <a:t> </a:t>
            </a:r>
            <a:r>
              <a:rPr lang="de-DE" sz="2000" dirty="0" err="1" smtClean="0"/>
              <a:t>lines</a:t>
            </a:r>
            <a:endParaRPr lang="de-DE" sz="2000" dirty="0" smtClean="0"/>
          </a:p>
          <a:p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higher</a:t>
            </a:r>
            <a:r>
              <a:rPr lang="de-DE" sz="2000" dirty="0" smtClean="0"/>
              <a:t> </a:t>
            </a:r>
            <a:r>
              <a:rPr lang="de-DE" sz="2000" dirty="0" err="1" smtClean="0"/>
              <a:t>frequencies</a:t>
            </a:r>
            <a:r>
              <a:rPr lang="de-DE" sz="2000" dirty="0" smtClean="0"/>
              <a:t>: </a:t>
            </a:r>
            <a:r>
              <a:rPr lang="de-DE" sz="2000" dirty="0" err="1" smtClean="0"/>
              <a:t>trace</a:t>
            </a:r>
            <a:r>
              <a:rPr lang="de-DE" sz="2000" dirty="0" smtClean="0"/>
              <a:t> </a:t>
            </a:r>
            <a:r>
              <a:rPr lang="de-DE" sz="2000" dirty="0" err="1" smtClean="0"/>
              <a:t>gases</a:t>
            </a:r>
            <a:endParaRPr lang="en-US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Impact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Atmosphere</a:t>
            </a:r>
            <a:r>
              <a:rPr lang="de-DE" b="1" dirty="0"/>
              <a:t> on MW </a:t>
            </a:r>
            <a:r>
              <a:rPr lang="de-DE" b="1" dirty="0" err="1" smtClean="0"/>
              <a:t>Spectrum</a:t>
            </a:r>
            <a:r>
              <a:rPr lang="de-DE" b="1" dirty="0" smtClean="0"/>
              <a:t> (I)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568800"/>
            <a:ext cx="9036496" cy="1996104"/>
          </a:xfrm>
        </p:spPr>
        <p:txBody>
          <a:bodyPr/>
          <a:lstStyle/>
          <a:p>
            <a:r>
              <a:rPr lang="de-DE" sz="2000" dirty="0" smtClean="0"/>
              <a:t>Emission proportional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absorption</a:t>
            </a:r>
            <a:r>
              <a:rPr lang="de-DE" sz="2000" dirty="0" smtClean="0"/>
              <a:t> (</a:t>
            </a:r>
            <a:r>
              <a:rPr lang="de-DE" sz="2000" b="1" dirty="0" err="1" smtClean="0"/>
              <a:t>Kirchhoff</a:t>
            </a:r>
            <a:r>
              <a:rPr lang="de-DE" sz="2000" dirty="0" err="1" smtClean="0"/>
              <a:t>‘s</a:t>
            </a:r>
            <a:r>
              <a:rPr lang="de-DE" sz="2000" dirty="0" smtClean="0"/>
              <a:t> </a:t>
            </a:r>
            <a:r>
              <a:rPr lang="de-DE" sz="2000" dirty="0" err="1" smtClean="0"/>
              <a:t>radiation</a:t>
            </a:r>
            <a:r>
              <a:rPr lang="de-DE" sz="2000" dirty="0" smtClean="0"/>
              <a:t> </a:t>
            </a:r>
            <a:r>
              <a:rPr lang="de-DE" sz="2000" dirty="0" err="1" smtClean="0"/>
              <a:t>law</a:t>
            </a:r>
            <a:r>
              <a:rPr lang="de-DE" sz="2000" dirty="0" smtClean="0"/>
              <a:t>)</a:t>
            </a:r>
          </a:p>
          <a:p>
            <a:r>
              <a:rPr lang="de-DE" sz="2000" dirty="0" err="1" smtClean="0"/>
              <a:t>Atmosphere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/>
              <a:t> </a:t>
            </a:r>
            <a:r>
              <a:rPr lang="de-DE" sz="2000" dirty="0" err="1" smtClean="0"/>
              <a:t>made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gas and </a:t>
            </a:r>
            <a:r>
              <a:rPr lang="de-DE" sz="2000" dirty="0" err="1" smtClean="0"/>
              <a:t>small</a:t>
            </a:r>
            <a:r>
              <a:rPr lang="de-DE" sz="2000" dirty="0" smtClean="0"/>
              <a:t> </a:t>
            </a:r>
            <a:r>
              <a:rPr lang="de-DE" sz="2000" dirty="0" err="1" smtClean="0"/>
              <a:t>particles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>
                <a:sym typeface="Wingdings" pitchFamily="2" charset="2"/>
              </a:rPr>
              <a:t> </a:t>
            </a:r>
            <a:r>
              <a:rPr lang="de-DE" sz="2000" b="1" u="sng" dirty="0" err="1" smtClean="0">
                <a:solidFill>
                  <a:srgbClr val="7EA0FF"/>
                </a:solidFill>
                <a:sym typeface="Wingdings" pitchFamily="2" charset="2"/>
              </a:rPr>
              <a:t>discrete</a:t>
            </a:r>
            <a:r>
              <a:rPr lang="de-DE" sz="2000" b="1" u="sng" dirty="0" smtClean="0">
                <a:solidFill>
                  <a:srgbClr val="7EA0FF"/>
                </a:solidFill>
                <a:sym typeface="Wingdings" pitchFamily="2" charset="2"/>
              </a:rPr>
              <a:t> </a:t>
            </a:r>
            <a:r>
              <a:rPr lang="de-DE" sz="2000" b="1" u="sng" dirty="0" err="1" smtClean="0">
                <a:solidFill>
                  <a:srgbClr val="7EA0FF"/>
                </a:solidFill>
                <a:sym typeface="Wingdings" pitchFamily="2" charset="2"/>
              </a:rPr>
              <a:t>absorption</a:t>
            </a:r>
            <a:r>
              <a:rPr lang="de-DE" sz="2000" b="1" u="sng" dirty="0" smtClean="0">
                <a:solidFill>
                  <a:srgbClr val="7EA0FF"/>
                </a:solidFill>
                <a:sym typeface="Wingdings" pitchFamily="2" charset="2"/>
              </a:rPr>
              <a:t> </a:t>
            </a:r>
            <a:r>
              <a:rPr lang="de-DE" sz="2000" b="1" u="sng" dirty="0" err="1" smtClean="0">
                <a:solidFill>
                  <a:srgbClr val="7EA0FF"/>
                </a:solidFill>
                <a:sym typeface="Wingdings" pitchFamily="2" charset="2"/>
              </a:rPr>
              <a:t>lines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rather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than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continua</a:t>
            </a:r>
            <a:r>
              <a:rPr lang="de-DE" sz="2000" dirty="0">
                <a:sym typeface="Wingdings" pitchFamily="2" charset="2"/>
              </a:rPr>
              <a:t> (</a:t>
            </a:r>
            <a:r>
              <a:rPr lang="de-DE" sz="2000" dirty="0" err="1">
                <a:sym typeface="Wingdings" pitchFamily="2" charset="2"/>
              </a:rPr>
              <a:t>quantum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mechanics</a:t>
            </a:r>
            <a:r>
              <a:rPr lang="de-DE" sz="2000" dirty="0" smtClean="0">
                <a:sym typeface="Wingdings" pitchFamily="2" charset="2"/>
              </a:rPr>
              <a:t>)</a:t>
            </a:r>
            <a:endParaRPr lang="de-DE" sz="2000" dirty="0">
              <a:sym typeface="Wingdings" pitchFamily="2" charset="2"/>
            </a:endParaRPr>
          </a:p>
          <a:p>
            <a:r>
              <a:rPr lang="de-DE" sz="2000" dirty="0" err="1" smtClean="0">
                <a:sym typeface="Wingdings" pitchFamily="2" charset="2"/>
              </a:rPr>
              <a:t>Atmospheric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constituents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define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the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observed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spectrum</a:t>
            </a:r>
            <a:r>
              <a:rPr lang="de-DE" sz="2000" dirty="0">
                <a:sym typeface="Wingdings" pitchFamily="2" charset="2"/>
              </a:rPr>
              <a:t/>
            </a:r>
            <a:br>
              <a:rPr lang="de-DE" sz="2000" dirty="0">
                <a:sym typeface="Wingdings" pitchFamily="2" charset="2"/>
              </a:rPr>
            </a:br>
            <a:endParaRPr lang="de-DE" sz="20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ITARS 2013-02-14    Microwave Radiometry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06" y="1952002"/>
            <a:ext cx="3937606" cy="27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sp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5" y="2060848"/>
            <a:ext cx="3414002" cy="25155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2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1679</Words>
  <Application>Microsoft Office PowerPoint</Application>
  <PresentationFormat>Bildschirmpräsentation (4:3)</PresentationFormat>
  <Paragraphs>419</Paragraphs>
  <Slides>33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Larissa</vt:lpstr>
      <vt:lpstr>Plot</vt:lpstr>
      <vt:lpstr>Equation</vt:lpstr>
      <vt:lpstr>Formel</vt:lpstr>
      <vt:lpstr>Microwave Radiometry for Atmospheric Remote Sensing</vt:lpstr>
      <vt:lpstr>Topics in the next 15 minutes…</vt:lpstr>
      <vt:lpstr>Remote Sensing: The general perspective</vt:lpstr>
      <vt:lpstr>Basic Concept in one Slide</vt:lpstr>
      <vt:lpstr>Navigation</vt:lpstr>
      <vt:lpstr>Thermal Radiation: Planck‘s Law</vt:lpstr>
      <vt:lpstr>Observables: Intensity  Brightness Temperature</vt:lpstr>
      <vt:lpstr>Navigation</vt:lpstr>
      <vt:lpstr>Impact of Atmosphere on MW Spectrum (I)</vt:lpstr>
      <vt:lpstr>Different views of the MW Spectrum</vt:lpstr>
      <vt:lpstr> Source of Information: Basic Concepts (I)</vt:lpstr>
      <vt:lpstr> Source of Information: Basic Concepts (II)</vt:lpstr>
      <vt:lpstr>Navigation</vt:lpstr>
      <vt:lpstr>Radiometer Technology (I): Layout</vt:lpstr>
      <vt:lpstr>Hardware Example</vt:lpstr>
      <vt:lpstr>Frequencies, bandwith and # of channels</vt:lpstr>
      <vt:lpstr>Radiometer Technology (II): Calibration</vt:lpstr>
      <vt:lpstr>Radiometer Technology (III): Calibration examples</vt:lpstr>
      <vt:lpstr>Challenge: Environment Conditions</vt:lpstr>
      <vt:lpstr>Navigation</vt:lpstr>
      <vt:lpstr>Retrievals</vt:lpstr>
      <vt:lpstr>Building and Testing of a Statistical Retrieval</vt:lpstr>
      <vt:lpstr>Retrieval Test</vt:lpstr>
      <vt:lpstr>RTM Model</vt:lpstr>
      <vt:lpstr>RTM Model (continued)</vt:lpstr>
      <vt:lpstr>Navigation</vt:lpstr>
      <vt:lpstr>Comparison with Mast data: 15 day time series</vt:lpstr>
      <vt:lpstr>Measurements: 200m temperature at KNMI mast</vt:lpstr>
      <vt:lpstr>Boundary Layer temperature profile</vt:lpstr>
      <vt:lpstr>IWV at Cabauw, KNMI</vt:lpstr>
      <vt:lpstr>Software – 24-hour readings of OWV, LWP, Cloud, Met-sensors</vt:lpstr>
      <vt:lpstr>Time series of temperature inversion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HATPRO System</dc:title>
  <dc:creator>Czekala</dc:creator>
  <cp:lastModifiedBy>Czekala</cp:lastModifiedBy>
  <cp:revision>505</cp:revision>
  <dcterms:created xsi:type="dcterms:W3CDTF">2011-09-26T09:26:24Z</dcterms:created>
  <dcterms:modified xsi:type="dcterms:W3CDTF">2013-02-18T15:31:20Z</dcterms:modified>
</cp:coreProperties>
</file>